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003462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3462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bene 1…"/>
          <p:cNvSpPr txBox="1"/>
          <p:nvPr>
            <p:ph type="body" sz="quarter" idx="1" hasCustomPrompt="1"/>
          </p:nvPr>
        </p:nvSpPr>
        <p:spPr>
          <a:xfrm>
            <a:off x="1201340" y="118471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Autor und Datum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21" hasCustomPrompt="1"/>
          </p:nvPr>
        </p:nvSpPr>
        <p:spPr>
          <a:xfrm>
            <a:off x="1201342" y="72104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</a:lstStyle>
          <a:p>
            <a:pPr/>
            <a:r>
              <a:t>Präsentationsuntertitel</a:t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ebene 1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Quellenangabe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Textebene 1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„Bemerkenswert“</a:t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617931575_1991x1322.jpg"/>
          <p:cNvSpPr/>
          <p:nvPr>
            <p:ph type="pic" sz="quarter" idx="21"/>
          </p:nvPr>
        </p:nvSpPr>
        <p:spPr>
          <a:xfrm>
            <a:off x="15436504" y="1270000"/>
            <a:ext cx="8167168" cy="54229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740627569_2880x1920.jpg"/>
          <p:cNvSpPr/>
          <p:nvPr>
            <p:ph type="pic" sz="quarter" idx="22"/>
          </p:nvPr>
        </p:nvSpPr>
        <p:spPr>
          <a:xfrm>
            <a:off x="15461772" y="7085972"/>
            <a:ext cx="8148415" cy="543227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996267730_2880x1920.jpg"/>
          <p:cNvSpPr/>
          <p:nvPr>
            <p:ph type="pic" idx="23"/>
          </p:nvPr>
        </p:nvSpPr>
        <p:spPr>
          <a:xfrm>
            <a:off x="-124636" y="1270000"/>
            <a:ext cx="16859220" cy="1123948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bg>
      <p:bgPr>
        <a:solidFill>
          <a:srgbClr val="012F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0845.png" descr="IMG_0845.png"/>
          <p:cNvPicPr>
            <a:picLocks noChangeAspect="1"/>
          </p:cNvPicPr>
          <p:nvPr/>
        </p:nvPicPr>
        <p:blipFill>
          <a:blip r:embed="rId2">
            <a:alphaModFix amt="64000"/>
            <a:extLst/>
          </a:blip>
          <a:stretch>
            <a:fillRect/>
          </a:stretch>
        </p:blipFill>
        <p:spPr>
          <a:xfrm>
            <a:off x="22369414" y="635541"/>
            <a:ext cx="1069389" cy="94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Bischöfliche Sekundarschule Am Stoppenberg"/>
          <p:cNvSpPr txBox="1"/>
          <p:nvPr/>
        </p:nvSpPr>
        <p:spPr>
          <a:xfrm>
            <a:off x="-1178746" y="644699"/>
            <a:ext cx="17890728" cy="928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Bischöfliche Sekundarschule Am Stoppenberg</a:t>
            </a:r>
          </a:p>
        </p:txBody>
      </p:sp>
      <p:sp>
        <p:nvSpPr>
          <p:cNvPr id="144" name="Linie"/>
          <p:cNvSpPr/>
          <p:nvPr/>
        </p:nvSpPr>
        <p:spPr>
          <a:xfrm>
            <a:off x="211616" y="1722019"/>
            <a:ext cx="23220832" cy="1"/>
          </a:xfrm>
          <a:prstGeom prst="line">
            <a:avLst/>
          </a:prstGeom>
          <a:ln w="25400">
            <a:solidFill>
              <a:srgbClr val="C2C2C2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45" name="IMG_0871.png" descr="IMG_08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99957" y="166089"/>
            <a:ext cx="3966014" cy="146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627569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Textebene 1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Autor und Datum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extebene 1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Präsentationsuntertitel</a:t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36959463_1989x1321.jpg"/>
          <p:cNvSpPr/>
          <p:nvPr>
            <p:ph type="pic" idx="21"/>
          </p:nvPr>
        </p:nvSpPr>
        <p:spPr>
          <a:xfrm>
            <a:off x="9226574" y="1270000"/>
            <a:ext cx="16840152" cy="111844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Textebene 1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Textebene 1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Text für Folienpunkt</a:t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ebene 1…"/>
          <p:cNvSpPr txBox="1"/>
          <p:nvPr>
            <p:ph type="body" sz="quarter" idx="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Textebene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Text für Folienpunkt</a:t>
            </a:r>
          </a:p>
        </p:txBody>
      </p:sp>
      <p:sp>
        <p:nvSpPr>
          <p:cNvPr id="62" name="617931575_1991x1322.jpg"/>
          <p:cNvSpPr/>
          <p:nvPr>
            <p:ph type="pic" idx="22"/>
          </p:nvPr>
        </p:nvSpPr>
        <p:spPr>
          <a:xfrm>
            <a:off x="8432800" y="1263847"/>
            <a:ext cx="16850011" cy="1118820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Folientitel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Textebene 1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Textebene 1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Textebene 1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Agenda-Themen</a:t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el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sekundarschule-am-stoppenberg.de/informationen-fuer-grundschuleltern/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3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3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12F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ekundarschule Am Stoppenberg"/>
          <p:cNvSpPr txBox="1"/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/>
          <a:lstStyle>
            <a:lvl1pPr>
              <a:defRPr spc="-300" sz="1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Sekundarschule Am Stoppenberg</a:t>
            </a:r>
          </a:p>
        </p:txBody>
      </p:sp>
      <p:sp>
        <p:nvSpPr>
          <p:cNvPr id="156" name="Tagesheimschule des Bistums Essen"/>
          <p:cNvSpPr txBox="1"/>
          <p:nvPr>
            <p:ph type="body" sz="quarter" idx="1"/>
          </p:nvPr>
        </p:nvSpPr>
        <p:spPr>
          <a:xfrm>
            <a:off x="1201342" y="7210490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5500">
                <a:solidFill>
                  <a:schemeClr val="accent1"/>
                </a:solidFill>
              </a:defRPr>
            </a:lvl1pPr>
          </a:lstStyle>
          <a:p>
            <a:pPr/>
            <a:r>
              <a:t>Tagesheimschule des Bistums Essen</a:t>
            </a:r>
          </a:p>
        </p:txBody>
      </p:sp>
      <p:pic>
        <p:nvPicPr>
          <p:cNvPr id="157" name="IMG_0845.png" descr="IMG_0845.png"/>
          <p:cNvPicPr>
            <a:picLocks noChangeAspect="1"/>
          </p:cNvPicPr>
          <p:nvPr/>
        </p:nvPicPr>
        <p:blipFill>
          <a:blip r:embed="rId2">
            <a:alphaModFix amt="81000"/>
            <a:extLst/>
          </a:blip>
          <a:stretch>
            <a:fillRect/>
          </a:stretch>
        </p:blipFill>
        <p:spPr>
          <a:xfrm>
            <a:off x="21363590" y="8413194"/>
            <a:ext cx="1874207" cy="165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0871.png" descr="IMG_08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29525" y="9989301"/>
            <a:ext cx="9986871" cy="3686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ädagogisches Konzept"/>
          <p:cNvSpPr txBox="1"/>
          <p:nvPr/>
        </p:nvSpPr>
        <p:spPr>
          <a:xfrm>
            <a:off x="5411461" y="2175481"/>
            <a:ext cx="13561078" cy="79244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Pädagogisches Konzept</a:t>
            </a:r>
          </a:p>
        </p:txBody>
      </p:sp>
      <p:pic>
        <p:nvPicPr>
          <p:cNvPr id="215" name="PNG-Bild.png" descr="PNG-Bi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864" y="2983998"/>
            <a:ext cx="3157254" cy="1030261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Ab Klasse 7 wird das Übende Lernen zum Selbstständigen Lernen…"/>
          <p:cNvSpPr txBox="1"/>
          <p:nvPr/>
        </p:nvSpPr>
        <p:spPr>
          <a:xfrm>
            <a:off x="5368190" y="4265842"/>
            <a:ext cx="16691514" cy="7738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27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Ab Klasse 7 wird das Übende Lernen zum Selbstständigen Lernen</a:t>
            </a:r>
          </a:p>
          <a:p>
            <a:pPr marL="635000" indent="-635000" algn="l">
              <a:spcBef>
                <a:spcPts val="27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Ab Klasse 9: Eigenständiges Lernen</a:t>
            </a:r>
          </a:p>
          <a:p>
            <a:pPr marL="635000" indent="-635000" algn="l">
              <a:spcBef>
                <a:spcPts val="27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Zur Förderung dieses Selbstständigen Lernens hat jedes Kind in allen Jahrgangsstufen eine Selbstlernmappe, die auch als Vertretungskonzept dient</a:t>
            </a:r>
          </a:p>
          <a:p>
            <a:pPr marL="635000" indent="-635000" algn="l">
              <a:spcBef>
                <a:spcPts val="27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In den Klassen 5-8 werden in der Selbstlernmappe aus den Themenbereichen Naturwissenschaften und Gesellschaftslehre behandelt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ädagogisches Konzept"/>
          <p:cNvSpPr txBox="1"/>
          <p:nvPr/>
        </p:nvSpPr>
        <p:spPr>
          <a:xfrm>
            <a:off x="5411461" y="2175481"/>
            <a:ext cx="13561078" cy="79244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Pädagogisches Konzept</a:t>
            </a:r>
          </a:p>
        </p:txBody>
      </p:sp>
      <p:pic>
        <p:nvPicPr>
          <p:cNvPr id="219" name="PNG-Bild.png" descr="PNG-Bi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911" y="2710967"/>
            <a:ext cx="3857624" cy="10242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JPEG-Bild.jpeg" descr="JPEG-Bild.jpeg"/>
          <p:cNvPicPr>
            <a:picLocks noChangeAspect="1"/>
          </p:cNvPicPr>
          <p:nvPr/>
        </p:nvPicPr>
        <p:blipFill>
          <a:blip r:embed="rId3">
            <a:extLst/>
          </a:blip>
          <a:srcRect l="16633" t="28465" r="19710" b="22173"/>
          <a:stretch>
            <a:fillRect/>
          </a:stretch>
        </p:blipFill>
        <p:spPr>
          <a:xfrm>
            <a:off x="11409454" y="9851427"/>
            <a:ext cx="4752811" cy="3190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JPEG-Bild.jpeg" descr="JPEG-Bil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29775" y="4318513"/>
            <a:ext cx="5322354" cy="440621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Übergeordnetes Motto für 3 Monate hilft SchülerInnen eine Vernetzung der Themenbereiche der verschiedenen Unterrichtsfächer herzustellen…"/>
          <p:cNvSpPr txBox="1"/>
          <p:nvPr/>
        </p:nvSpPr>
        <p:spPr>
          <a:xfrm>
            <a:off x="5388181" y="4048985"/>
            <a:ext cx="13607640" cy="561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30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Übergeordnetes Motto für 3 Monate hilft SchülerInnen eine Vernetzung der Themenbereiche der verschiedenen Unterrichtsfächer herzustellen</a:t>
            </a:r>
          </a:p>
          <a:p>
            <a:pPr marL="635000" indent="-635000" algn="l">
              <a:spcBef>
                <a:spcPts val="30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Förderung der Kompetenz, größere Zusammenhänge zu erkennen und herzustellen</a:t>
            </a:r>
          </a:p>
        </p:txBody>
      </p:sp>
      <p:pic>
        <p:nvPicPr>
          <p:cNvPr id="223" name="IMG_1809.jpeg" descr="IMG_180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11765" y="10075312"/>
            <a:ext cx="6084776" cy="3177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Was ist noch wissenswert?"/>
          <p:cNvSpPr txBox="1"/>
          <p:nvPr/>
        </p:nvSpPr>
        <p:spPr>
          <a:xfrm>
            <a:off x="7337624" y="6926733"/>
            <a:ext cx="8968815" cy="857886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Was ist noch wissenswert?</a:t>
            </a:r>
          </a:p>
        </p:txBody>
      </p:sp>
      <p:sp>
        <p:nvSpPr>
          <p:cNvPr id="226" name="Individuelle Leistungsförderung"/>
          <p:cNvSpPr txBox="1"/>
          <p:nvPr/>
        </p:nvSpPr>
        <p:spPr>
          <a:xfrm>
            <a:off x="174048" y="5794802"/>
            <a:ext cx="9025733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Individuelle Leistungsförderung</a:t>
            </a:r>
          </a:p>
        </p:txBody>
      </p:sp>
      <p:sp>
        <p:nvSpPr>
          <p:cNvPr id="227" name="Spanisch als 2. Fremdsprache ab Klasse 6"/>
          <p:cNvSpPr txBox="1"/>
          <p:nvPr/>
        </p:nvSpPr>
        <p:spPr>
          <a:xfrm>
            <a:off x="9223039" y="4875958"/>
            <a:ext cx="12013932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Spanisch als 2. Fremdsprache ab Klasse 6</a:t>
            </a:r>
          </a:p>
        </p:txBody>
      </p:sp>
      <p:sp>
        <p:nvSpPr>
          <p:cNvPr id="228" name="4. Hauptfach ab Klasse 7"/>
          <p:cNvSpPr txBox="1"/>
          <p:nvPr/>
        </p:nvSpPr>
        <p:spPr>
          <a:xfrm>
            <a:off x="174048" y="3416272"/>
            <a:ext cx="9025733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4. Hauptfach ab Klasse 7</a:t>
            </a:r>
          </a:p>
        </p:txBody>
      </p:sp>
      <p:sp>
        <p:nvSpPr>
          <p:cNvPr id="229" name="Individuelle Beurteilungen"/>
          <p:cNvSpPr txBox="1"/>
          <p:nvPr/>
        </p:nvSpPr>
        <p:spPr>
          <a:xfrm>
            <a:off x="4341627" y="10763019"/>
            <a:ext cx="9025730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Individuelle Beurteilungen</a:t>
            </a:r>
          </a:p>
        </p:txBody>
      </p:sp>
      <p:sp>
        <p:nvSpPr>
          <p:cNvPr id="230" name="Chemie ab Klasse 9 auf 2 Niveaustufen"/>
          <p:cNvSpPr txBox="1"/>
          <p:nvPr/>
        </p:nvSpPr>
        <p:spPr>
          <a:xfrm>
            <a:off x="2356684" y="8875792"/>
            <a:ext cx="9025733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Chemie ab Klasse 9 auf 2 Niveaustufen</a:t>
            </a:r>
          </a:p>
        </p:txBody>
      </p:sp>
      <p:sp>
        <p:nvSpPr>
          <p:cNvPr id="231" name="Regelmäßige Lernentwicklungspläne"/>
          <p:cNvSpPr txBox="1"/>
          <p:nvPr/>
        </p:nvSpPr>
        <p:spPr>
          <a:xfrm>
            <a:off x="12453735" y="10145980"/>
            <a:ext cx="902573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Regelmäßige Lernentwicklungspläne</a:t>
            </a:r>
          </a:p>
        </p:txBody>
      </p:sp>
      <p:sp>
        <p:nvSpPr>
          <p:cNvPr id="232" name="Weitere Informationen über unsere Website oder telefonisch am 17.11., 18.11 und 19.11. unter 8320080 oder 8320040…"/>
          <p:cNvSpPr txBox="1"/>
          <p:nvPr/>
        </p:nvSpPr>
        <p:spPr>
          <a:xfrm>
            <a:off x="1873487" y="12283622"/>
            <a:ext cx="21718470" cy="92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7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Weitere Informationen über unsere Website oder telefonisch am 17.11., 18.11 und 19.11. unter 8320080 oder 8320040 </a:t>
            </a:r>
          </a:p>
          <a:p>
            <a:pPr>
              <a:defRPr b="1" sz="27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von 13.00 - 15.15 Uhr</a:t>
            </a:r>
          </a:p>
        </p:txBody>
      </p:sp>
      <p:sp>
        <p:nvSpPr>
          <p:cNvPr id="233" name="Berufsvorbereitung ab Klasse 7"/>
          <p:cNvSpPr txBox="1"/>
          <p:nvPr/>
        </p:nvSpPr>
        <p:spPr>
          <a:xfrm>
            <a:off x="14838224" y="8188160"/>
            <a:ext cx="9025732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Berufsvorbereitung ab Klasse 7</a:t>
            </a:r>
          </a:p>
        </p:txBody>
      </p:sp>
      <p:sp>
        <p:nvSpPr>
          <p:cNvPr id="234" name="Individuelle Diagnoseverfahren"/>
          <p:cNvSpPr txBox="1"/>
          <p:nvPr/>
        </p:nvSpPr>
        <p:spPr>
          <a:xfrm>
            <a:off x="13072126" y="2865678"/>
            <a:ext cx="9025730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Individuelle Diagnoseverfahren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3"/>
      <p:bldP build="whole" bldLvl="1" animBg="1" rev="0" advAuto="0" spid="234" grpId="5"/>
      <p:bldP build="whole" bldLvl="1" animBg="1" rev="0" advAuto="0" spid="233" grpId="7"/>
      <p:bldP build="whole" bldLvl="1" animBg="1" rev="0" advAuto="0" spid="230" grpId="4"/>
      <p:bldP build="whole" bldLvl="1" animBg="1" rev="0" advAuto="0" spid="227" grpId="1"/>
      <p:bldP build="whole" bldLvl="1" animBg="1" rev="0" advAuto="0" spid="231" grpId="6"/>
      <p:bldP build="whole" bldLvl="1" animBg="1" rev="0" advAuto="0" spid="22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emeinsam stark - unser Schulzentrum"/>
          <p:cNvSpPr txBox="1"/>
          <p:nvPr/>
        </p:nvSpPr>
        <p:spPr>
          <a:xfrm>
            <a:off x="5210311" y="2580918"/>
            <a:ext cx="13963378" cy="870218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gemeinsam stark - unser Schulzentrum</a:t>
            </a:r>
          </a:p>
        </p:txBody>
      </p:sp>
      <p:sp>
        <p:nvSpPr>
          <p:cNvPr id="237" name="Mittagessen mit Anspruch - frisch gekocht in eigener Küche…"/>
          <p:cNvSpPr txBox="1"/>
          <p:nvPr/>
        </p:nvSpPr>
        <p:spPr>
          <a:xfrm>
            <a:off x="6569232" y="4401948"/>
            <a:ext cx="10505602" cy="338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Mittagessen mit Anspruch - frisch gekocht in eigener Küche</a:t>
            </a:r>
          </a:p>
          <a:p>
            <a:pPr>
              <a:defRPr sz="45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45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Vorbild sein - LehrerInnen und SchülerInnen essen gemeinsam</a:t>
            </a:r>
          </a:p>
        </p:txBody>
      </p:sp>
      <p:pic>
        <p:nvPicPr>
          <p:cNvPr id="238" name="IMG_0534.jpeg" descr="IMG_05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780130">
            <a:off x="19296524" y="5873224"/>
            <a:ext cx="3761163" cy="3556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843.jpeg" descr="IMG_18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8176" y="8114603"/>
            <a:ext cx="7347648" cy="5159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G_0529.jpeg" descr="IMG_052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707408">
            <a:off x="1783575" y="6185858"/>
            <a:ext cx="4068129" cy="5424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emeinsam stark - unser Schulzentrum"/>
          <p:cNvSpPr txBox="1"/>
          <p:nvPr/>
        </p:nvSpPr>
        <p:spPr>
          <a:xfrm>
            <a:off x="5210311" y="2352596"/>
            <a:ext cx="13963378" cy="870218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gemeinsam stark - unser Schulzentrum</a:t>
            </a:r>
          </a:p>
        </p:txBody>
      </p:sp>
      <p:sp>
        <p:nvSpPr>
          <p:cNvPr id="243" name="Unser Schulzentrum - Unterricht und Zuhause für den Tag…"/>
          <p:cNvSpPr txBox="1"/>
          <p:nvPr/>
        </p:nvSpPr>
        <p:spPr>
          <a:xfrm>
            <a:off x="187291" y="4457653"/>
            <a:ext cx="23269484" cy="770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Unser Schulzentrum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- Unterricht und Zuhause für den Tag</a:t>
            </a:r>
            <a:endParaRPr>
              <a:gradFill flip="none" rotWithShape="1">
                <a:gsLst>
                  <a:gs pos="0">
                    <a:srgbClr val="56C1FF"/>
                  </a:gs>
                  <a:gs pos="100000">
                    <a:srgbClr val="0076BA"/>
                  </a:gs>
                </a:gsLst>
                <a:lin ang="5400000" scaled="0"/>
              </a:gradFill>
            </a:endParaRPr>
          </a:p>
          <a:p>
            <a:pPr>
              <a:defRPr sz="44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44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Tagesheim ist mehr als Ganztag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- kindgerecht und abwechslungsreich</a:t>
            </a:r>
            <a:endParaRPr>
              <a:gradFill flip="none" rotWithShape="1">
                <a:gsLst>
                  <a:gs pos="0">
                    <a:srgbClr val="56C1FF"/>
                  </a:gs>
                  <a:gs pos="100000">
                    <a:srgbClr val="0076BA"/>
                  </a:gs>
                </a:gsLst>
                <a:lin ang="5400000" scaled="0"/>
              </a:gradFill>
            </a:endParaRPr>
          </a:p>
          <a:p>
            <a:pPr>
              <a:defRPr sz="44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44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Ganztagserfahrung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seit 50 Jahren</a:t>
            </a:r>
            <a:endParaRPr>
              <a:gradFill flip="none" rotWithShape="1">
                <a:gsLst>
                  <a:gs pos="0">
                    <a:srgbClr val="56C1FF"/>
                  </a:gs>
                  <a:gs pos="100000">
                    <a:srgbClr val="0076BA"/>
                  </a:gs>
                </a:gsLst>
                <a:lin ang="5400000" scaled="0"/>
              </a:gradFill>
            </a:endParaRPr>
          </a:p>
          <a:p>
            <a:pPr>
              <a:defRPr sz="44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44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Neue Kraft tanken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durch vielfältige Möglichkeiten der Pausengestaltung</a:t>
            </a:r>
            <a:endParaRPr>
              <a:gradFill flip="none" rotWithShape="1">
                <a:gsLst>
                  <a:gs pos="0">
                    <a:srgbClr val="56C1FF"/>
                  </a:gs>
                  <a:gs pos="100000">
                    <a:srgbClr val="0076BA"/>
                  </a:gs>
                </a:gsLst>
                <a:lin ang="5400000" scaled="0"/>
              </a:gradFill>
            </a:endParaRPr>
          </a:p>
          <a:p>
            <a:pPr>
              <a:defRPr sz="44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44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Großzügige Sportanlagen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mit eigenem Schwimmbad</a:t>
            </a:r>
            <a:endParaRPr>
              <a:gradFill flip="none" rotWithShape="1">
                <a:gsLst>
                  <a:gs pos="0">
                    <a:srgbClr val="56C1FF"/>
                  </a:gs>
                  <a:gs pos="100000">
                    <a:srgbClr val="0076BA"/>
                  </a:gs>
                </a:gsLst>
                <a:lin ang="5400000" scaled="0"/>
              </a:gradFill>
            </a:endParaRPr>
          </a:p>
          <a:p>
            <a:pPr>
              <a:defRPr sz="44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44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Professionelle Gesprächspartner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- eigene Schulseelsorger, Sonderpädagogenteam, Schulpsychologen</a:t>
            </a:r>
          </a:p>
        </p:txBody>
      </p:sp>
      <p:pic>
        <p:nvPicPr>
          <p:cNvPr id="244" name="JPEG-Bild.jpeg" descr="JPEG-Bil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70114" y="2484695"/>
            <a:ext cx="3035302" cy="191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JPEG-Bild.jpeg" descr="JPEG-Bild.jpeg"/>
          <p:cNvPicPr>
            <a:picLocks noChangeAspect="1"/>
          </p:cNvPicPr>
          <p:nvPr/>
        </p:nvPicPr>
        <p:blipFill>
          <a:blip r:embed="rId3">
            <a:extLst/>
          </a:blip>
          <a:srcRect l="13333" t="13333" r="13332" b="13333"/>
          <a:stretch>
            <a:fillRect/>
          </a:stretch>
        </p:blipFill>
        <p:spPr>
          <a:xfrm>
            <a:off x="802226" y="2383095"/>
            <a:ext cx="2806702" cy="212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Ziele und Chancen"/>
          <p:cNvSpPr txBox="1"/>
          <p:nvPr/>
        </p:nvSpPr>
        <p:spPr>
          <a:xfrm>
            <a:off x="5210311" y="2352596"/>
            <a:ext cx="13963378" cy="870218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Ziele und Chancen</a:t>
            </a:r>
          </a:p>
        </p:txBody>
      </p:sp>
      <p:sp>
        <p:nvSpPr>
          <p:cNvPr id="248" name="... durch vieles mehr:…"/>
          <p:cNvSpPr txBox="1"/>
          <p:nvPr/>
        </p:nvSpPr>
        <p:spPr>
          <a:xfrm>
            <a:off x="6483854" y="3974041"/>
            <a:ext cx="11416293" cy="757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457200" algn="l">
              <a:spcBef>
                <a:spcPts val="2100"/>
              </a:spcBef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... durch vieles mehr:</a:t>
            </a:r>
          </a:p>
          <a:p>
            <a:pPr lvl="1" marL="1244600" indent="-635000" algn="l">
              <a:spcBef>
                <a:spcPts val="21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FECB3E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Arbeitsgemeinschaften</a:t>
            </a:r>
          </a:p>
          <a:p>
            <a:pPr lvl="1" marL="1244600" indent="-635000" algn="l">
              <a:spcBef>
                <a:spcPts val="21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FECB3E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Unterrichtsgänge und Klassenfahrten</a:t>
            </a:r>
          </a:p>
          <a:p>
            <a:pPr lvl="1" marL="1244600" indent="-635000" algn="l">
              <a:spcBef>
                <a:spcPts val="21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FECB3E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Schulfeste</a:t>
            </a:r>
          </a:p>
          <a:p>
            <a:pPr lvl="1" marL="1244600" indent="-635000" algn="l">
              <a:spcBef>
                <a:spcPts val="21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FECB3E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Solidaritätslauf</a:t>
            </a:r>
          </a:p>
          <a:p>
            <a:pPr lvl="1" marL="1244600" indent="-635000" algn="l">
              <a:spcBef>
                <a:spcPts val="21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FECB3E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gemeinsame Gottesdienste</a:t>
            </a:r>
          </a:p>
          <a:p>
            <a:pPr lvl="1" marL="1244600" indent="-635000" algn="l">
              <a:spcBef>
                <a:spcPts val="21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FECB3E"/>
                    </a:gs>
                    <a:gs pos="100000">
                      <a:srgbClr val="FF9300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Projekte...</a:t>
            </a:r>
          </a:p>
        </p:txBody>
      </p:sp>
      <p:pic>
        <p:nvPicPr>
          <p:cNvPr id="249" name="JPEG-Bild.jpeg" descr="JPEG-Bil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42441" y="4377680"/>
            <a:ext cx="3203433" cy="2135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JPEG-Bild.jpeg" descr="JPEG-Bil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12821" y="10588821"/>
            <a:ext cx="3062675" cy="2182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JPEG-Bild.jpeg" descr="JPEG-Bild.jpeg"/>
          <p:cNvPicPr>
            <a:picLocks noChangeAspect="1"/>
          </p:cNvPicPr>
          <p:nvPr/>
        </p:nvPicPr>
        <p:blipFill>
          <a:blip r:embed="rId4">
            <a:extLst/>
          </a:blip>
          <a:srcRect l="16972" t="16972" r="16972" b="16972"/>
          <a:stretch>
            <a:fillRect/>
          </a:stretch>
        </p:blipFill>
        <p:spPr>
          <a:xfrm>
            <a:off x="20475023" y="7604713"/>
            <a:ext cx="1338124" cy="1892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JPEG-Bild.jpeg" descr="JPEG-Bild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1631" y="5918636"/>
            <a:ext cx="3519591" cy="5265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Ziele und Chancen"/>
          <p:cNvSpPr txBox="1"/>
          <p:nvPr/>
        </p:nvSpPr>
        <p:spPr>
          <a:xfrm>
            <a:off x="5210311" y="2352596"/>
            <a:ext cx="13963378" cy="870218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Ziele und Chancen</a:t>
            </a:r>
          </a:p>
        </p:txBody>
      </p:sp>
      <p:sp>
        <p:nvSpPr>
          <p:cNvPr id="255" name="Eltern sind uns wichtig - nicht nur am Sprechtag…"/>
          <p:cNvSpPr txBox="1"/>
          <p:nvPr/>
        </p:nvSpPr>
        <p:spPr>
          <a:xfrm>
            <a:off x="2113883" y="3840692"/>
            <a:ext cx="21965744" cy="9379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1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defRPr>
            </a:pPr>
            <a:r>
              <a:t>Eltern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sind uns wichtig - nicht nur am Sprechtag</a:t>
            </a:r>
            <a:endParaRPr>
              <a:gradFill flip="none" rotWithShape="1">
                <a:gsLst>
                  <a:gs pos="0">
                    <a:srgbClr val="56C1FF"/>
                  </a:gs>
                  <a:gs pos="100000">
                    <a:srgbClr val="0076BA"/>
                  </a:gs>
                </a:gsLst>
                <a:lin ang="5400000" scaled="0"/>
              </a:gradFill>
            </a:endParaRPr>
          </a:p>
          <a:p>
            <a:pPr algn="l"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</a:p>
          <a:p>
            <a:pPr algn="l">
              <a:defRPr sz="51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defRPr>
            </a:pPr>
            <a:r>
              <a:t>Engagement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mit Tradition - aktive SchülerInnen, Eltern und LehrerInnen</a:t>
            </a:r>
            <a:endParaRPr>
              <a:gradFill flip="none" rotWithShape="1">
                <a:gsLst>
                  <a:gs pos="0">
                    <a:srgbClr val="56C1FF"/>
                  </a:gs>
                  <a:gs pos="100000">
                    <a:srgbClr val="0076BA"/>
                  </a:gs>
                </a:gsLst>
                <a:lin ang="5400000" scaled="0"/>
              </a:gradFill>
            </a:endParaRPr>
          </a:p>
          <a:p>
            <a:pPr algn="l"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</a:p>
          <a:p>
            <a:pPr algn="l">
              <a:defRPr sz="5100"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defRPr>
            </a:pPr>
            <a:r>
              <a:t>Elternbeteiligung</a:t>
            </a:r>
            <a:r>
              <a: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rPr>
              <a:t> am Schulalltag u.a. durch:</a:t>
            </a:r>
            <a:endParaRPr>
              <a:gradFill flip="none" rotWithShape="1">
                <a:gsLst>
                  <a:gs pos="0">
                    <a:srgbClr val="56C1FF"/>
                  </a:gs>
                  <a:gs pos="100000">
                    <a:srgbClr val="0076BA"/>
                  </a:gs>
                </a:gsLst>
                <a:lin ang="5400000" scaled="0"/>
              </a:gradFill>
            </a:endParaRPr>
          </a:p>
          <a:p>
            <a:pPr algn="l"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</a:p>
          <a:p>
            <a:pPr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Brötchendienst </a:t>
            </a:r>
          </a:p>
          <a:p>
            <a:pPr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Lesepaten</a:t>
            </a:r>
          </a:p>
          <a:p>
            <a:pPr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AG-Leitungen</a:t>
            </a:r>
          </a:p>
          <a:p>
            <a:pPr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Schulpflegschaft</a:t>
            </a:r>
          </a:p>
          <a:p>
            <a:pPr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Zukunftskonferenz</a:t>
            </a:r>
          </a:p>
          <a:p>
            <a:pPr>
              <a:defRPr sz="51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    Podcast . . .</a:t>
            </a:r>
          </a:p>
        </p:txBody>
      </p:sp>
      <p:pic>
        <p:nvPicPr>
          <p:cNvPr id="256" name="IMG_1844.jpeg" descr="IMG_18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536" y="8708012"/>
            <a:ext cx="5434784" cy="3462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845.jpeg" descr="IMG_184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73113" y="9010430"/>
            <a:ext cx="5219702" cy="2857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Anmeldeverfahfen"/>
          <p:cNvSpPr txBox="1"/>
          <p:nvPr/>
        </p:nvSpPr>
        <p:spPr>
          <a:xfrm>
            <a:off x="7466706" y="2952523"/>
            <a:ext cx="9450589" cy="817427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Anmeldeverfahren</a:t>
            </a:r>
          </a:p>
        </p:txBody>
      </p:sp>
      <p:sp>
        <p:nvSpPr>
          <p:cNvPr id="260" name="Bei Interesse vereinbaren Sie bitte einen individuellen Anmeldetermin für Ihr Kind unter den Rufnummern 832000 oder 8320070.…"/>
          <p:cNvSpPr txBox="1"/>
          <p:nvPr/>
        </p:nvSpPr>
        <p:spPr>
          <a:xfrm>
            <a:off x="4198939" y="5397359"/>
            <a:ext cx="15986122" cy="4500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Bei Interesse vereinbaren Sie bitte einen individuellen Anmeldetermin für Ihr Kind unter den Rufnummern </a:t>
            </a:r>
            <a:r>
              <a:rPr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rPr>
              <a:t>832000</a:t>
            </a:r>
            <a:r>
              <a:t> oder </a:t>
            </a:r>
            <a:r>
              <a:rPr>
                <a:gradFill flip="none" rotWithShape="1">
                  <a:gsLst>
                    <a:gs pos="0">
                      <a:srgbClr val="FBE236"/>
                    </a:gs>
                    <a:gs pos="100000">
                      <a:srgbClr val="FF9300"/>
                    </a:gs>
                  </a:gsLst>
                  <a:lin ang="5400000" scaled="0"/>
                </a:gradFill>
              </a:rPr>
              <a:t>8320070</a:t>
            </a:r>
            <a:r>
              <a:t>.</a:t>
            </a:r>
          </a:p>
          <a:p>
            <a:pPr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Unter folgendem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Link</a:t>
            </a:r>
            <a:r>
              <a:t> erhalten Sie weitergehende Informationen.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JPEG-Bild.jpeg" descr="JPEG-Bil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1127" y="3915297"/>
            <a:ext cx="11906158" cy="809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0871.png" descr="IMG_08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96520" y="114641"/>
            <a:ext cx="4350780" cy="160605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Katholische Schule  - in freier Trägerschaft  - Tagesheimschule"/>
          <p:cNvSpPr txBox="1"/>
          <p:nvPr/>
        </p:nvSpPr>
        <p:spPr>
          <a:xfrm>
            <a:off x="-112565" y="8470647"/>
            <a:ext cx="12183406" cy="1829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A96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Katholische Schule  - in freier Trägerschaft  - Tagesheimschule</a:t>
            </a:r>
          </a:p>
        </p:txBody>
      </p:sp>
      <p:sp>
        <p:nvSpPr>
          <p:cNvPr id="163" name="Auf der Suche nach der guten Schule für Ihr Kind"/>
          <p:cNvSpPr txBox="1"/>
          <p:nvPr/>
        </p:nvSpPr>
        <p:spPr>
          <a:xfrm>
            <a:off x="-102613" y="4995102"/>
            <a:ext cx="11686655" cy="2104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Auf der Suche nach der guten Schule für Ihr Kind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NG-Bild.png" descr="PNG-Bi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6367" y="1942583"/>
            <a:ext cx="17894145" cy="3288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NG-Bild.png" descr="PNG-Bil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1135" y="6055545"/>
            <a:ext cx="2125629" cy="7538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NG-Bild.png" descr="PNG-Bil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9094" y="6409420"/>
            <a:ext cx="1572563" cy="6830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NG-Bild.png" descr="PNG-Bil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1121" y="6367264"/>
            <a:ext cx="2338209" cy="6915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NG-Bild.png" descr="PNG-Bil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44733" y="6374108"/>
            <a:ext cx="2308754" cy="690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NG-Bild.png" descr="PNG-Bil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46110" y="6341604"/>
            <a:ext cx="2364066" cy="6966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NG-Bild.png" descr="PNG-Bil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397887" y="6397716"/>
            <a:ext cx="1633138" cy="6854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NG-Bild.png" descr="PNG-Bild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292271" y="6365990"/>
            <a:ext cx="1573336" cy="6917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NG-Bild.png" descr="PNG-Bild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064214" y="6428735"/>
            <a:ext cx="1618356" cy="679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NG-Bild.png" descr="PNG-Bild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986771" y="6428735"/>
            <a:ext cx="2192381" cy="674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NG-Bild.png" descr="PNG-Bild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291894" y="5439243"/>
            <a:ext cx="17800213" cy="1288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chule des längeren gemeinsamen Lernens"/>
          <p:cNvSpPr txBox="1"/>
          <p:nvPr/>
        </p:nvSpPr>
        <p:spPr>
          <a:xfrm>
            <a:off x="5459328" y="2489392"/>
            <a:ext cx="13465344" cy="842827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Schule des längeren gemeinsamen Lernens</a:t>
            </a:r>
          </a:p>
        </p:txBody>
      </p:sp>
      <p:pic>
        <p:nvPicPr>
          <p:cNvPr id="178" name="JPEG-Bild.jpeg" descr="JPEG-Bil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10565" y="4391240"/>
            <a:ext cx="4627092" cy="7970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NG-Bild.png" descr="PNG-Bil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93773" y="9205248"/>
            <a:ext cx="3976892" cy="326461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Unterricht in kleinen (teilweise integrativen) Klassen…"/>
          <p:cNvSpPr txBox="1"/>
          <p:nvPr>
            <p:ph type="body" idx="4294967295"/>
          </p:nvPr>
        </p:nvSpPr>
        <p:spPr>
          <a:xfrm>
            <a:off x="1064204" y="4874602"/>
            <a:ext cx="17763019" cy="8256014"/>
          </a:xfrm>
          <a:prstGeom prst="rect">
            <a:avLst/>
          </a:prstGeom>
        </p:spPr>
        <p:txBody>
          <a:bodyPr numCol="1" spcCol="38100"/>
          <a:lstStyle/>
          <a:p>
            <a:pPr marL="711200" indent="-711200">
              <a:defRPr sz="56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Unterricht in kleinen (teilweise integrativen) Klassen</a:t>
            </a:r>
          </a:p>
          <a:p>
            <a:pPr marL="711200" indent="-711200">
              <a:defRPr sz="56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Klassenleitung im Team (Kl. 5 und 8)</a:t>
            </a:r>
          </a:p>
          <a:p>
            <a:pPr marL="711200" indent="-711200">
              <a:defRPr sz="56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täglich gemeinsames Klassenfrühstück</a:t>
            </a:r>
          </a:p>
          <a:p>
            <a:pPr marL="711200" indent="-711200">
              <a:defRPr sz="56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Entschleunigung des Schulalltags durch feste Lerneinheiten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öglichkeit zum entspannten Ankommen 20 Minuten vor Unterrichtsbeginn zur individuellen Einstimmung auf den bevorstehenden Schultag…"/>
          <p:cNvSpPr txBox="1"/>
          <p:nvPr>
            <p:ph type="body" sz="half" idx="4294967295"/>
          </p:nvPr>
        </p:nvSpPr>
        <p:spPr>
          <a:xfrm>
            <a:off x="6264916" y="4793710"/>
            <a:ext cx="11000395" cy="8256014"/>
          </a:xfrm>
          <a:prstGeom prst="rect">
            <a:avLst/>
          </a:prstGeom>
        </p:spPr>
        <p:txBody>
          <a:bodyPr numCol="1" spcCol="38100"/>
          <a:lstStyle/>
          <a:p>
            <a:pPr>
              <a:def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Möglichkeit zum entspannten Ankommen 20 Minuten vor Unterrichtsbeginn zur individuellen Einstimmung auf den bevorstehenden Schultag</a:t>
            </a:r>
          </a:p>
          <a:p>
            <a:pPr>
              <a:defRPr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</a:defRPr>
            </a:pPr>
            <a:r>
              <a:t>Klassen- oder FachlehrerInnen begrüßen die Kinder</a:t>
            </a:r>
          </a:p>
        </p:txBody>
      </p:sp>
      <p:pic>
        <p:nvPicPr>
          <p:cNvPr id="183" name="PNG-Bild.png" descr="PNG-Bi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162" y="3103731"/>
            <a:ext cx="3544444" cy="966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Pädagogisches Konzept"/>
          <p:cNvSpPr txBox="1"/>
          <p:nvPr/>
        </p:nvSpPr>
        <p:spPr>
          <a:xfrm>
            <a:off x="6329443" y="2449053"/>
            <a:ext cx="13561081" cy="792442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Pädagogisches Konzept</a:t>
            </a:r>
          </a:p>
        </p:txBody>
      </p:sp>
      <p:pic>
        <p:nvPicPr>
          <p:cNvPr id="185" name="IMG_1846.jpeg" descr="IMG_18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27513" y="6954222"/>
            <a:ext cx="8110899" cy="3934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NG-Bild.png" descr="PNG-Bi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031" y="3363302"/>
            <a:ext cx="3108971" cy="8157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JPEG-Bild.jpeg" descr="JPEG-Bil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04002" y="3765060"/>
            <a:ext cx="3568702" cy="237490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Pädagogisches Konzept"/>
          <p:cNvSpPr txBox="1"/>
          <p:nvPr/>
        </p:nvSpPr>
        <p:spPr>
          <a:xfrm>
            <a:off x="5411461" y="2175481"/>
            <a:ext cx="13561078" cy="79244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Pädagogisches Konzept</a:t>
            </a:r>
          </a:p>
        </p:txBody>
      </p:sp>
      <p:sp>
        <p:nvSpPr>
          <p:cNvPr id="190" name="Wochenanfangs- und Wochenabschlusskreis…"/>
          <p:cNvSpPr txBox="1"/>
          <p:nvPr/>
        </p:nvSpPr>
        <p:spPr>
          <a:xfrm>
            <a:off x="5548434" y="4711012"/>
            <a:ext cx="13287132" cy="6317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spcBef>
                <a:spcPts val="1700"/>
              </a:spcBef>
              <a:buSzPct val="123000"/>
              <a:buChar char="•"/>
              <a:defRPr sz="48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Wochenanfangs- und Wochenabschlusskreis</a:t>
            </a:r>
          </a:p>
          <a:p>
            <a:pPr marL="609600" indent="-609600" algn="l">
              <a:spcBef>
                <a:spcPts val="1700"/>
              </a:spcBef>
              <a:buSzPct val="123000"/>
              <a:buChar char="•"/>
              <a:defRPr sz="48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montags und freitags in der ersten und letzten Schulstunde der Woche</a:t>
            </a:r>
          </a:p>
          <a:p>
            <a:pPr marL="609600" indent="-609600" algn="l">
              <a:spcBef>
                <a:spcPts val="1700"/>
              </a:spcBef>
              <a:buSzPct val="123000"/>
              <a:buChar char="•"/>
              <a:defRPr sz="48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frei von herkömmlichen Lehrplanvorgaben und keinem Unterrichtsfach zugeordnet</a:t>
            </a:r>
          </a:p>
          <a:p>
            <a:pPr marL="609600" indent="-609600" algn="l">
              <a:spcBef>
                <a:spcPts val="1700"/>
              </a:spcBef>
              <a:buSzPct val="123000"/>
              <a:buChar char="•"/>
              <a:defRPr sz="48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Zeit für Gespräche, Meditationen, Geschichten, Vorstellungen von Projekten etc.</a:t>
            </a:r>
          </a:p>
        </p:txBody>
      </p:sp>
      <p:pic>
        <p:nvPicPr>
          <p:cNvPr id="191" name="IMG_0508.jpeg" descr="IMG_050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39233" y="9562241"/>
            <a:ext cx="4698236" cy="3523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NG-Bild.png" descr="PNG-Bi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6729" y="2151451"/>
            <a:ext cx="16903500" cy="310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NG-Bild.png" descr="PNG-Bil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0686" y="5680335"/>
            <a:ext cx="2473202" cy="7869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NG-Bild.png" descr="PNG-Bil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03872" y="5677880"/>
            <a:ext cx="3389215" cy="7874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NG-Bild.png" descr="PNG-Bil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45150" y="5677880"/>
            <a:ext cx="3346367" cy="754819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Arbeit mit individualisierten Wochplänen"/>
          <p:cNvSpPr txBox="1"/>
          <p:nvPr/>
        </p:nvSpPr>
        <p:spPr>
          <a:xfrm>
            <a:off x="3288937" y="5110138"/>
            <a:ext cx="16819084" cy="994639"/>
          </a:xfrm>
          <a:prstGeom prst="rect">
            <a:avLst/>
          </a:prstGeom>
          <a:solidFill>
            <a:srgbClr val="74A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Arbeit mit individualisierten Wochenplänen</a:t>
            </a:r>
          </a:p>
        </p:txBody>
      </p:sp>
      <p:sp>
        <p:nvSpPr>
          <p:cNvPr id="198" name="5/6"/>
          <p:cNvSpPr txBox="1"/>
          <p:nvPr/>
        </p:nvSpPr>
        <p:spPr>
          <a:xfrm rot="16200000">
            <a:off x="1835478" y="6504982"/>
            <a:ext cx="6950463" cy="706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300">
                <a:solidFill>
                  <a:srgbClr val="FF6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5/6</a:t>
            </a:r>
          </a:p>
        </p:txBody>
      </p:sp>
      <p:sp>
        <p:nvSpPr>
          <p:cNvPr id="199" name="7/8"/>
          <p:cNvSpPr txBox="1"/>
          <p:nvPr/>
        </p:nvSpPr>
        <p:spPr>
          <a:xfrm rot="16200000">
            <a:off x="8716767" y="6504982"/>
            <a:ext cx="6950463" cy="706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300">
                <a:solidFill>
                  <a:srgbClr val="FF6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7/8</a:t>
            </a:r>
          </a:p>
        </p:txBody>
      </p:sp>
      <p:sp>
        <p:nvSpPr>
          <p:cNvPr id="200" name="9/10"/>
          <p:cNvSpPr txBox="1"/>
          <p:nvPr/>
        </p:nvSpPr>
        <p:spPr>
          <a:xfrm rot="16200000">
            <a:off x="16069353" y="6504982"/>
            <a:ext cx="6950463" cy="706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300">
                <a:solidFill>
                  <a:srgbClr val="FF6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9/10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ädagogisches Konzept"/>
          <p:cNvSpPr txBox="1"/>
          <p:nvPr/>
        </p:nvSpPr>
        <p:spPr>
          <a:xfrm>
            <a:off x="5411461" y="2530183"/>
            <a:ext cx="13561078" cy="792442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Pädagogisches Konzept</a:t>
            </a:r>
          </a:p>
        </p:txBody>
      </p:sp>
      <p:pic>
        <p:nvPicPr>
          <p:cNvPr id="203" name="PNG-Bild.png" descr="PNG-Bi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191" y="3038326"/>
            <a:ext cx="3577643" cy="9715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JPEG-Bild.jpeg" descr="JPEG-Bild.jpeg"/>
          <p:cNvPicPr>
            <a:picLocks noChangeAspect="1"/>
          </p:cNvPicPr>
          <p:nvPr/>
        </p:nvPicPr>
        <p:blipFill>
          <a:blip r:embed="rId3">
            <a:extLst/>
          </a:blip>
          <a:srcRect l="6339" t="4723" r="2509" b="4184"/>
          <a:stretch>
            <a:fillRect/>
          </a:stretch>
        </p:blipFill>
        <p:spPr>
          <a:xfrm rot="1530954">
            <a:off x="11446539" y="9311535"/>
            <a:ext cx="5418138" cy="4631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9" y="0"/>
                </a:moveTo>
                <a:lnTo>
                  <a:pt x="0" y="9245"/>
                </a:lnTo>
                <a:lnTo>
                  <a:pt x="5041" y="21600"/>
                </a:lnTo>
                <a:lnTo>
                  <a:pt x="21600" y="12355"/>
                </a:lnTo>
                <a:lnTo>
                  <a:pt x="1655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JPEG-Bild.jpeg" descr="JPEG-Bil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0207" y="3876716"/>
            <a:ext cx="3390902" cy="205740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äglich für die Klassen 5/6 in der 4. Stunde…"/>
          <p:cNvSpPr txBox="1"/>
          <p:nvPr/>
        </p:nvSpPr>
        <p:spPr>
          <a:xfrm>
            <a:off x="4996019" y="4439204"/>
            <a:ext cx="15210319" cy="503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98500" indent="-698500" algn="l">
              <a:spcBef>
                <a:spcPts val="3500"/>
              </a:spcBef>
              <a:buSzPct val="123000"/>
              <a:buChar char="•"/>
              <a:defRPr sz="55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täglich für die Klassen 5/6 in der 4. Stunde</a:t>
            </a:r>
          </a:p>
          <a:p>
            <a:pPr marL="698500" indent="-698500" algn="l">
              <a:spcBef>
                <a:spcPts val="3500"/>
              </a:spcBef>
              <a:buSzPct val="123000"/>
              <a:buChar char="•"/>
              <a:defRPr sz="55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FachkollegInnen sind anwesend</a:t>
            </a:r>
          </a:p>
          <a:p>
            <a:pPr marL="698500" indent="-698500" algn="l">
              <a:spcBef>
                <a:spcPts val="3500"/>
              </a:spcBef>
              <a:buSzPct val="123000"/>
              <a:buChar char="•"/>
              <a:defRPr sz="55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Wochenplanarbeit in den Fächern Deutsch, Mathematik und Englisch (ab Klasse 6 Spanisch)</a:t>
            </a:r>
          </a:p>
        </p:txBody>
      </p:sp>
      <p:pic>
        <p:nvPicPr>
          <p:cNvPr id="207" name="IMG_1847.jpeg" descr="IMG_184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36497" y="8627178"/>
            <a:ext cx="5735085" cy="4456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ädagogisches Konzept"/>
          <p:cNvSpPr txBox="1"/>
          <p:nvPr/>
        </p:nvSpPr>
        <p:spPr>
          <a:xfrm>
            <a:off x="5411461" y="2175481"/>
            <a:ext cx="13561078" cy="792443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Pädagogisches Konzept</a:t>
            </a:r>
          </a:p>
        </p:txBody>
      </p:sp>
      <p:pic>
        <p:nvPicPr>
          <p:cNvPr id="210" name="PNG-Bild.png" descr="PNG-Bi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442" y="2912017"/>
            <a:ext cx="2820413" cy="1040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JPEG-Bild.jpeg" descr="JPEG-Bil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08597" y="9397009"/>
            <a:ext cx="7908338" cy="344159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Hinführen zum selbstgesteuerte Lernen…"/>
          <p:cNvSpPr txBox="1"/>
          <p:nvPr/>
        </p:nvSpPr>
        <p:spPr>
          <a:xfrm>
            <a:off x="5366837" y="4245836"/>
            <a:ext cx="14930985" cy="522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19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Hinführen zum selbstgesteuerte Lernen</a:t>
            </a:r>
          </a:p>
          <a:p>
            <a:pPr marL="635000" indent="-635000" algn="l">
              <a:spcBef>
                <a:spcPts val="19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Bestmögliche individuelle Förderung</a:t>
            </a:r>
          </a:p>
          <a:p>
            <a:pPr marL="635000" indent="-635000" algn="l">
              <a:spcBef>
                <a:spcPts val="19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SchülerInnen helfen sich untereinander (Buddy-Helfersystem)</a:t>
            </a:r>
          </a:p>
          <a:p>
            <a:pPr marL="635000" indent="-635000" algn="l">
              <a:spcBef>
                <a:spcPts val="1900"/>
              </a:spcBef>
              <a:buSzPct val="123000"/>
              <a:buChar char="•"/>
              <a:defRPr sz="5000">
                <a:gradFill flip="none" rotWithShape="1">
                  <a:gsLst>
                    <a:gs pos="0">
                      <a:srgbClr val="56C1FF"/>
                    </a:gs>
                    <a:gs pos="100000">
                      <a:srgbClr val="0076BA"/>
                    </a:gs>
                  </a:gsLst>
                  <a:lin ang="5400000" scaled="0"/>
                </a:gradFill>
                <a:latin typeface="Arial"/>
                <a:ea typeface="Arial"/>
                <a:cs typeface="Arial"/>
                <a:sym typeface="Arial"/>
              </a:defRPr>
            </a:pPr>
            <a:r>
              <a:t>Hausaufgaben und schriftlichen Übungen sind im Wochenplan eingebettet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46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46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