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73" r:id="rId11"/>
    <p:sldId id="266" r:id="rId12"/>
    <p:sldId id="267" r:id="rId13"/>
    <p:sldId id="268" r:id="rId14"/>
    <p:sldId id="269" r:id="rId15"/>
    <p:sldId id="265" r:id="rId16"/>
    <p:sldId id="270" r:id="rId17"/>
    <p:sldId id="271" r:id="rId18"/>
    <p:sldId id="272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57" d="100"/>
          <a:sy n="57" d="100"/>
        </p:scale>
        <p:origin x="64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41DDA6-D88D-4DFD-A874-67BEDD7A9AE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350D84A9-7B2A-4EC2-8C6B-F4211F772178}">
      <dgm:prSet custT="1"/>
      <dgm:spPr/>
      <dgm:t>
        <a:bodyPr/>
        <a:lstStyle/>
        <a:p>
          <a:r>
            <a:rPr lang="de-DE" sz="4000" dirty="0"/>
            <a:t>Mensch, Natur, Umwelt </a:t>
          </a:r>
          <a:endParaRPr lang="en-US" sz="4000" dirty="0"/>
        </a:p>
      </dgm:t>
    </dgm:pt>
    <dgm:pt modelId="{3C0AD0A7-A826-4AC9-BED8-46B90E49A642}" type="parTrans" cxnId="{E0BE2B96-F49A-478F-98AA-E91F8160522E}">
      <dgm:prSet/>
      <dgm:spPr/>
      <dgm:t>
        <a:bodyPr/>
        <a:lstStyle/>
        <a:p>
          <a:endParaRPr lang="en-US"/>
        </a:p>
      </dgm:t>
    </dgm:pt>
    <dgm:pt modelId="{5FFE043D-F027-4E6C-99F9-B5561D0DF618}" type="sibTrans" cxnId="{E0BE2B96-F49A-478F-98AA-E91F8160522E}">
      <dgm:prSet/>
      <dgm:spPr/>
      <dgm:t>
        <a:bodyPr/>
        <a:lstStyle/>
        <a:p>
          <a:endParaRPr lang="en-US"/>
        </a:p>
      </dgm:t>
    </dgm:pt>
    <dgm:pt modelId="{5501FC49-9E96-477A-BB20-4C6825991190}">
      <dgm:prSet custT="1"/>
      <dgm:spPr/>
      <dgm:t>
        <a:bodyPr/>
        <a:lstStyle/>
        <a:p>
          <a:r>
            <a:rPr lang="de-DE" sz="3600" dirty="0"/>
            <a:t>Naturwissenschaften – Biologie, Physik, Chemie </a:t>
          </a:r>
          <a:endParaRPr lang="en-US" sz="3600" dirty="0"/>
        </a:p>
      </dgm:t>
    </dgm:pt>
    <dgm:pt modelId="{B44C528A-99EA-4E87-B1BF-5953893A7963}" type="parTrans" cxnId="{6D509551-4546-40FA-9826-224DF41C2AD3}">
      <dgm:prSet/>
      <dgm:spPr/>
      <dgm:t>
        <a:bodyPr/>
        <a:lstStyle/>
        <a:p>
          <a:endParaRPr lang="en-US"/>
        </a:p>
      </dgm:t>
    </dgm:pt>
    <dgm:pt modelId="{D0C73361-058D-4CD5-AB96-124E0C72BFFE}" type="sibTrans" cxnId="{6D509551-4546-40FA-9826-224DF41C2AD3}">
      <dgm:prSet/>
      <dgm:spPr/>
      <dgm:t>
        <a:bodyPr/>
        <a:lstStyle/>
        <a:p>
          <a:endParaRPr lang="en-US"/>
        </a:p>
      </dgm:t>
    </dgm:pt>
    <dgm:pt modelId="{676EFBA3-AAB2-47BF-BAE1-63AAE8EB3376}" type="pres">
      <dgm:prSet presAssocID="{FF41DDA6-D88D-4DFD-A874-67BEDD7A9AE7}" presName="root" presStyleCnt="0">
        <dgm:presLayoutVars>
          <dgm:dir/>
          <dgm:resizeHandles val="exact"/>
        </dgm:presLayoutVars>
      </dgm:prSet>
      <dgm:spPr/>
    </dgm:pt>
    <dgm:pt modelId="{CE28C226-8694-49C1-86FF-1C4444545A73}" type="pres">
      <dgm:prSet presAssocID="{350D84A9-7B2A-4EC2-8C6B-F4211F772178}" presName="compNode" presStyleCnt="0"/>
      <dgm:spPr/>
    </dgm:pt>
    <dgm:pt modelId="{467A1AC9-7A69-454B-81B2-4D9689E1C311}" type="pres">
      <dgm:prSet presAssocID="{350D84A9-7B2A-4EC2-8C6B-F4211F772178}" presName="iconRect" presStyleLbl="node1" presStyleIdx="0" presStyleCnt="2" custLinFactNeighborX="-1147" custLinFactNeighborY="-2466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est scene"/>
        </a:ext>
      </dgm:extLst>
    </dgm:pt>
    <dgm:pt modelId="{19233045-32FE-4A3C-B653-07991C8B4001}" type="pres">
      <dgm:prSet presAssocID="{350D84A9-7B2A-4EC2-8C6B-F4211F772178}" presName="spaceRect" presStyleCnt="0"/>
      <dgm:spPr/>
    </dgm:pt>
    <dgm:pt modelId="{A0D7B9F5-3128-44CF-9524-A997465E2CE5}" type="pres">
      <dgm:prSet presAssocID="{350D84A9-7B2A-4EC2-8C6B-F4211F772178}" presName="textRect" presStyleLbl="revTx" presStyleIdx="0" presStyleCnt="2" custLinFactNeighborX="-1176" custLinFactNeighborY="-52525">
        <dgm:presLayoutVars>
          <dgm:chMax val="1"/>
          <dgm:chPref val="1"/>
        </dgm:presLayoutVars>
      </dgm:prSet>
      <dgm:spPr/>
    </dgm:pt>
    <dgm:pt modelId="{5D04E2D4-C30A-452E-8294-206CD0CE26E4}" type="pres">
      <dgm:prSet presAssocID="{5FFE043D-F027-4E6C-99F9-B5561D0DF618}" presName="sibTrans" presStyleCnt="0"/>
      <dgm:spPr/>
    </dgm:pt>
    <dgm:pt modelId="{A160DC01-7152-494A-9FB8-60C60B1A3DCB}" type="pres">
      <dgm:prSet presAssocID="{5501FC49-9E96-477A-BB20-4C6825991190}" presName="compNode" presStyleCnt="0"/>
      <dgm:spPr/>
    </dgm:pt>
    <dgm:pt modelId="{88F6881A-9AB6-421A-A191-B5A92A9AF838}" type="pres">
      <dgm:prSet presAssocID="{5501FC49-9E96-477A-BB20-4C6825991190}" presName="iconRect" presStyleLbl="node1" presStyleIdx="1" presStyleCnt="2" custLinFactNeighborX="-2178" custLinFactNeighborY="-2916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ssenschaftler"/>
        </a:ext>
      </dgm:extLst>
    </dgm:pt>
    <dgm:pt modelId="{41FE94F4-891B-4D87-9D83-9F00D665D930}" type="pres">
      <dgm:prSet presAssocID="{5501FC49-9E96-477A-BB20-4C6825991190}" presName="spaceRect" presStyleCnt="0"/>
      <dgm:spPr/>
    </dgm:pt>
    <dgm:pt modelId="{FC889F9A-1F5B-4144-B48C-D8B853174CB6}" type="pres">
      <dgm:prSet presAssocID="{5501FC49-9E96-477A-BB20-4C6825991190}" presName="textRect" presStyleLbl="revTx" presStyleIdx="1" presStyleCnt="2" custLinFactNeighborX="-2548" custLinFactNeighborY="-52525">
        <dgm:presLayoutVars>
          <dgm:chMax val="1"/>
          <dgm:chPref val="1"/>
        </dgm:presLayoutVars>
      </dgm:prSet>
      <dgm:spPr/>
    </dgm:pt>
  </dgm:ptLst>
  <dgm:cxnLst>
    <dgm:cxn modelId="{6D509551-4546-40FA-9826-224DF41C2AD3}" srcId="{FF41DDA6-D88D-4DFD-A874-67BEDD7A9AE7}" destId="{5501FC49-9E96-477A-BB20-4C6825991190}" srcOrd="1" destOrd="0" parTransId="{B44C528A-99EA-4E87-B1BF-5953893A7963}" sibTransId="{D0C73361-058D-4CD5-AB96-124E0C72BFFE}"/>
    <dgm:cxn modelId="{D01A267E-09A6-4ADC-A223-E691D6B1EB3F}" type="presOf" srcId="{FF41DDA6-D88D-4DFD-A874-67BEDD7A9AE7}" destId="{676EFBA3-AAB2-47BF-BAE1-63AAE8EB3376}" srcOrd="0" destOrd="0" presId="urn:microsoft.com/office/officeart/2018/2/layout/IconLabelList"/>
    <dgm:cxn modelId="{E0BE2B96-F49A-478F-98AA-E91F8160522E}" srcId="{FF41DDA6-D88D-4DFD-A874-67BEDD7A9AE7}" destId="{350D84A9-7B2A-4EC2-8C6B-F4211F772178}" srcOrd="0" destOrd="0" parTransId="{3C0AD0A7-A826-4AC9-BED8-46B90E49A642}" sibTransId="{5FFE043D-F027-4E6C-99F9-B5561D0DF618}"/>
    <dgm:cxn modelId="{E763DAA8-291C-420D-9B7C-4E77F0238162}" type="presOf" srcId="{350D84A9-7B2A-4EC2-8C6B-F4211F772178}" destId="{A0D7B9F5-3128-44CF-9524-A997465E2CE5}" srcOrd="0" destOrd="0" presId="urn:microsoft.com/office/officeart/2018/2/layout/IconLabelList"/>
    <dgm:cxn modelId="{BDE329D0-C961-4312-9090-6CB871933E63}" type="presOf" srcId="{5501FC49-9E96-477A-BB20-4C6825991190}" destId="{FC889F9A-1F5B-4144-B48C-D8B853174CB6}" srcOrd="0" destOrd="0" presId="urn:microsoft.com/office/officeart/2018/2/layout/IconLabelList"/>
    <dgm:cxn modelId="{2E0D571C-17D6-472D-96D2-B865A7B837AA}" type="presParOf" srcId="{676EFBA3-AAB2-47BF-BAE1-63AAE8EB3376}" destId="{CE28C226-8694-49C1-86FF-1C4444545A73}" srcOrd="0" destOrd="0" presId="urn:microsoft.com/office/officeart/2018/2/layout/IconLabelList"/>
    <dgm:cxn modelId="{CED55D4C-FC38-4492-9534-EEC52060C48F}" type="presParOf" srcId="{CE28C226-8694-49C1-86FF-1C4444545A73}" destId="{467A1AC9-7A69-454B-81B2-4D9689E1C311}" srcOrd="0" destOrd="0" presId="urn:microsoft.com/office/officeart/2018/2/layout/IconLabelList"/>
    <dgm:cxn modelId="{E7C859A5-F60F-4195-B924-73042B5D5253}" type="presParOf" srcId="{CE28C226-8694-49C1-86FF-1C4444545A73}" destId="{19233045-32FE-4A3C-B653-07991C8B4001}" srcOrd="1" destOrd="0" presId="urn:microsoft.com/office/officeart/2018/2/layout/IconLabelList"/>
    <dgm:cxn modelId="{EDEC3F14-DE57-4823-BC49-78110D1C5ACA}" type="presParOf" srcId="{CE28C226-8694-49C1-86FF-1C4444545A73}" destId="{A0D7B9F5-3128-44CF-9524-A997465E2CE5}" srcOrd="2" destOrd="0" presId="urn:microsoft.com/office/officeart/2018/2/layout/IconLabelList"/>
    <dgm:cxn modelId="{401ABECF-2E8E-4949-8AD4-3B68A2B48C1E}" type="presParOf" srcId="{676EFBA3-AAB2-47BF-BAE1-63AAE8EB3376}" destId="{5D04E2D4-C30A-452E-8294-206CD0CE26E4}" srcOrd="1" destOrd="0" presId="urn:microsoft.com/office/officeart/2018/2/layout/IconLabelList"/>
    <dgm:cxn modelId="{C0537CDC-566E-49DE-B05A-EE5C57B0D753}" type="presParOf" srcId="{676EFBA3-AAB2-47BF-BAE1-63AAE8EB3376}" destId="{A160DC01-7152-494A-9FB8-60C60B1A3DCB}" srcOrd="2" destOrd="0" presId="urn:microsoft.com/office/officeart/2018/2/layout/IconLabelList"/>
    <dgm:cxn modelId="{46BA3E1D-1601-4576-875F-85162BDD50C8}" type="presParOf" srcId="{A160DC01-7152-494A-9FB8-60C60B1A3DCB}" destId="{88F6881A-9AB6-421A-A191-B5A92A9AF838}" srcOrd="0" destOrd="0" presId="urn:microsoft.com/office/officeart/2018/2/layout/IconLabelList"/>
    <dgm:cxn modelId="{320FA60D-ABA4-491A-AF5A-622C27B91650}" type="presParOf" srcId="{A160DC01-7152-494A-9FB8-60C60B1A3DCB}" destId="{41FE94F4-891B-4D87-9D83-9F00D665D930}" srcOrd="1" destOrd="0" presId="urn:microsoft.com/office/officeart/2018/2/layout/IconLabelList"/>
    <dgm:cxn modelId="{CD64559D-86A2-4F03-834B-F2C7E22DA6C9}" type="presParOf" srcId="{A160DC01-7152-494A-9FB8-60C60B1A3DCB}" destId="{FC889F9A-1F5B-4144-B48C-D8B853174CB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E7610-4140-4897-89E0-36BFC011FC6F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ABFD40-9DE1-48D9-A9ED-9A0695A40983}">
      <dgm:prSet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de-DE" dirty="0"/>
            <a:t>Zu welchen Inhalten lerne ich etwas? (Themenschwerpunkte) </a:t>
          </a:r>
          <a:endParaRPr lang="en-US" dirty="0"/>
        </a:p>
      </dgm:t>
    </dgm:pt>
    <dgm:pt modelId="{33025052-E796-4020-B5A8-869685B85C89}" type="parTrans" cxnId="{E6D162F3-39CC-4C16-9CFE-9ECA49C3CAAB}">
      <dgm:prSet/>
      <dgm:spPr/>
      <dgm:t>
        <a:bodyPr/>
        <a:lstStyle/>
        <a:p>
          <a:endParaRPr lang="en-US"/>
        </a:p>
      </dgm:t>
    </dgm:pt>
    <dgm:pt modelId="{CE2FC7DF-D526-439B-BC5F-C9C5A6126878}" type="sibTrans" cxnId="{E6D162F3-39CC-4C16-9CFE-9ECA49C3CAAB}">
      <dgm:prSet/>
      <dgm:spPr/>
      <dgm:t>
        <a:bodyPr/>
        <a:lstStyle/>
        <a:p>
          <a:endParaRPr lang="en-US"/>
        </a:p>
      </dgm:t>
    </dgm:pt>
    <dgm:pt modelId="{DEB637DC-979F-40E5-81E5-F97B84E1F8F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de-DE" dirty="0"/>
            <a:t>Wie hilft mir das Fach (später) weiter? </a:t>
          </a:r>
          <a:endParaRPr lang="en-US" dirty="0"/>
        </a:p>
      </dgm:t>
    </dgm:pt>
    <dgm:pt modelId="{9D6201BA-E7C3-4F83-AF32-A23A735EC385}" type="parTrans" cxnId="{9AE33E79-438D-48F0-95DE-8AEBD729655A}">
      <dgm:prSet/>
      <dgm:spPr/>
      <dgm:t>
        <a:bodyPr/>
        <a:lstStyle/>
        <a:p>
          <a:endParaRPr lang="en-US"/>
        </a:p>
      </dgm:t>
    </dgm:pt>
    <dgm:pt modelId="{13F38223-D9C8-48D5-BC35-AD273A70DE7D}" type="sibTrans" cxnId="{9AE33E79-438D-48F0-95DE-8AEBD729655A}">
      <dgm:prSet/>
      <dgm:spPr/>
      <dgm:t>
        <a:bodyPr/>
        <a:lstStyle/>
        <a:p>
          <a:endParaRPr lang="en-US"/>
        </a:p>
      </dgm:t>
    </dgm:pt>
    <dgm:pt modelId="{BF784429-1BB7-4394-8195-E2DC3CF11E5E}">
      <dgm:prSet/>
      <dgm:spPr/>
      <dgm:t>
        <a:bodyPr/>
        <a:lstStyle/>
        <a:p>
          <a:r>
            <a:rPr lang="de-DE"/>
            <a:t>Was sollte ich mitbringen? (Voraussetzungen)  </a:t>
          </a:r>
          <a:endParaRPr lang="en-US"/>
        </a:p>
      </dgm:t>
    </dgm:pt>
    <dgm:pt modelId="{DCB11E9F-6121-402D-9979-C0B90DD2F08D}" type="parTrans" cxnId="{5732629A-305A-410A-BA8C-34A9265A2EA8}">
      <dgm:prSet/>
      <dgm:spPr/>
      <dgm:t>
        <a:bodyPr/>
        <a:lstStyle/>
        <a:p>
          <a:endParaRPr lang="en-US"/>
        </a:p>
      </dgm:t>
    </dgm:pt>
    <dgm:pt modelId="{9E757327-C4C7-472B-911D-0A3996DCAFD6}" type="sibTrans" cxnId="{5732629A-305A-410A-BA8C-34A9265A2EA8}">
      <dgm:prSet/>
      <dgm:spPr/>
      <dgm:t>
        <a:bodyPr/>
        <a:lstStyle/>
        <a:p>
          <a:endParaRPr lang="en-US"/>
        </a:p>
      </dgm:t>
    </dgm:pt>
    <dgm:pt modelId="{942D90C8-7032-4042-8205-1BF8E02C6242}" type="pres">
      <dgm:prSet presAssocID="{EF8E7610-4140-4897-89E0-36BFC011FC6F}" presName="linear" presStyleCnt="0">
        <dgm:presLayoutVars>
          <dgm:animLvl val="lvl"/>
          <dgm:resizeHandles val="exact"/>
        </dgm:presLayoutVars>
      </dgm:prSet>
      <dgm:spPr/>
    </dgm:pt>
    <dgm:pt modelId="{C1E3D00B-2539-4DA6-9831-1F8308AA02F3}" type="pres">
      <dgm:prSet presAssocID="{9EABFD40-9DE1-48D9-A9ED-9A0695A4098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59790A-4FCE-4FE6-85C3-CB9074C900D8}" type="pres">
      <dgm:prSet presAssocID="{CE2FC7DF-D526-439B-BC5F-C9C5A6126878}" presName="spacer" presStyleCnt="0"/>
      <dgm:spPr/>
    </dgm:pt>
    <dgm:pt modelId="{4AE2067F-C784-475F-AAF0-8130B73E3A83}" type="pres">
      <dgm:prSet presAssocID="{DEB637DC-979F-40E5-81E5-F97B84E1F8F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0C16273-E19C-4C2F-8CEC-A5C059489923}" type="pres">
      <dgm:prSet presAssocID="{13F38223-D9C8-48D5-BC35-AD273A70DE7D}" presName="spacer" presStyleCnt="0"/>
      <dgm:spPr/>
    </dgm:pt>
    <dgm:pt modelId="{A408788F-374A-497C-BBC7-284760AB9E5F}" type="pres">
      <dgm:prSet presAssocID="{BF784429-1BB7-4394-8195-E2DC3CF11E5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D69B337-E533-4185-A577-DB9DDE565BC7}" type="presOf" srcId="{DEB637DC-979F-40E5-81E5-F97B84E1F8F7}" destId="{4AE2067F-C784-475F-AAF0-8130B73E3A83}" srcOrd="0" destOrd="0" presId="urn:microsoft.com/office/officeart/2005/8/layout/vList2"/>
    <dgm:cxn modelId="{9AE33E79-438D-48F0-95DE-8AEBD729655A}" srcId="{EF8E7610-4140-4897-89E0-36BFC011FC6F}" destId="{DEB637DC-979F-40E5-81E5-F97B84E1F8F7}" srcOrd="1" destOrd="0" parTransId="{9D6201BA-E7C3-4F83-AF32-A23A735EC385}" sibTransId="{13F38223-D9C8-48D5-BC35-AD273A70DE7D}"/>
    <dgm:cxn modelId="{5732629A-305A-410A-BA8C-34A9265A2EA8}" srcId="{EF8E7610-4140-4897-89E0-36BFC011FC6F}" destId="{BF784429-1BB7-4394-8195-E2DC3CF11E5E}" srcOrd="2" destOrd="0" parTransId="{DCB11E9F-6121-402D-9979-C0B90DD2F08D}" sibTransId="{9E757327-C4C7-472B-911D-0A3996DCAFD6}"/>
    <dgm:cxn modelId="{202314A1-DECC-494D-8349-8983A84DB883}" type="presOf" srcId="{EF8E7610-4140-4897-89E0-36BFC011FC6F}" destId="{942D90C8-7032-4042-8205-1BF8E02C6242}" srcOrd="0" destOrd="0" presId="urn:microsoft.com/office/officeart/2005/8/layout/vList2"/>
    <dgm:cxn modelId="{7D7159AF-9E4F-46AB-A18C-5E72C91CE4F7}" type="presOf" srcId="{BF784429-1BB7-4394-8195-E2DC3CF11E5E}" destId="{A408788F-374A-497C-BBC7-284760AB9E5F}" srcOrd="0" destOrd="0" presId="urn:microsoft.com/office/officeart/2005/8/layout/vList2"/>
    <dgm:cxn modelId="{7BA129DB-2173-4CC7-9527-39EFB9C9FD74}" type="presOf" srcId="{9EABFD40-9DE1-48D9-A9ED-9A0695A40983}" destId="{C1E3D00B-2539-4DA6-9831-1F8308AA02F3}" srcOrd="0" destOrd="0" presId="urn:microsoft.com/office/officeart/2005/8/layout/vList2"/>
    <dgm:cxn modelId="{E6D162F3-39CC-4C16-9CFE-9ECA49C3CAAB}" srcId="{EF8E7610-4140-4897-89E0-36BFC011FC6F}" destId="{9EABFD40-9DE1-48D9-A9ED-9A0695A40983}" srcOrd="0" destOrd="0" parTransId="{33025052-E796-4020-B5A8-869685B85C89}" sibTransId="{CE2FC7DF-D526-439B-BC5F-C9C5A6126878}"/>
    <dgm:cxn modelId="{8125AEAC-3A0D-40BA-A416-509EDE20846B}" type="presParOf" srcId="{942D90C8-7032-4042-8205-1BF8E02C6242}" destId="{C1E3D00B-2539-4DA6-9831-1F8308AA02F3}" srcOrd="0" destOrd="0" presId="urn:microsoft.com/office/officeart/2005/8/layout/vList2"/>
    <dgm:cxn modelId="{0ECD6BA8-A099-438A-B9A9-99C618C2D02E}" type="presParOf" srcId="{942D90C8-7032-4042-8205-1BF8E02C6242}" destId="{F959790A-4FCE-4FE6-85C3-CB9074C900D8}" srcOrd="1" destOrd="0" presId="urn:microsoft.com/office/officeart/2005/8/layout/vList2"/>
    <dgm:cxn modelId="{A2B09571-C989-407A-94AB-951515B23EAF}" type="presParOf" srcId="{942D90C8-7032-4042-8205-1BF8E02C6242}" destId="{4AE2067F-C784-475F-AAF0-8130B73E3A83}" srcOrd="2" destOrd="0" presId="urn:microsoft.com/office/officeart/2005/8/layout/vList2"/>
    <dgm:cxn modelId="{9F6A3EE3-F540-417A-B6E7-346A542CC3DF}" type="presParOf" srcId="{942D90C8-7032-4042-8205-1BF8E02C6242}" destId="{E0C16273-E19C-4C2F-8CEC-A5C059489923}" srcOrd="3" destOrd="0" presId="urn:microsoft.com/office/officeart/2005/8/layout/vList2"/>
    <dgm:cxn modelId="{0E5834A2-81C9-4D2C-9E1C-9D31343B2967}" type="presParOf" srcId="{942D90C8-7032-4042-8205-1BF8E02C6242}" destId="{A408788F-374A-497C-BBC7-284760AB9E5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7A1AC9-7A69-454B-81B2-4D9689E1C311}">
      <dsp:nvSpPr>
        <dsp:cNvPr id="0" name=""/>
        <dsp:cNvSpPr/>
      </dsp:nvSpPr>
      <dsp:spPr>
        <a:xfrm>
          <a:off x="1276768" y="0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7B9F5-3128-44CF-9524-A997465E2CE5}">
      <dsp:nvSpPr>
        <dsp:cNvPr id="0" name=""/>
        <dsp:cNvSpPr/>
      </dsp:nvSpPr>
      <dsp:spPr>
        <a:xfrm>
          <a:off x="60263" y="1841326"/>
          <a:ext cx="4320000" cy="1439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4000" kern="1200" dirty="0"/>
            <a:t>Mensch, Natur, Umwelt </a:t>
          </a:r>
          <a:endParaRPr lang="en-US" sz="4000" kern="1200" dirty="0"/>
        </a:p>
      </dsp:txBody>
      <dsp:txXfrm>
        <a:off x="60263" y="1841326"/>
        <a:ext cx="4320000" cy="1439648"/>
      </dsp:txXfrm>
    </dsp:sp>
    <dsp:sp modelId="{88F6881A-9AB6-421A-A191-B5A92A9AF838}">
      <dsp:nvSpPr>
        <dsp:cNvPr id="0" name=""/>
        <dsp:cNvSpPr/>
      </dsp:nvSpPr>
      <dsp:spPr>
        <a:xfrm>
          <a:off x="6332726" y="0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889F9A-1F5B-4144-B48C-D8B853174CB6}">
      <dsp:nvSpPr>
        <dsp:cNvPr id="0" name=""/>
        <dsp:cNvSpPr/>
      </dsp:nvSpPr>
      <dsp:spPr>
        <a:xfrm>
          <a:off x="5076992" y="1841326"/>
          <a:ext cx="4320000" cy="14396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Naturwissenschaften – Biologie, Physik, Chemie </a:t>
          </a:r>
          <a:endParaRPr lang="en-US" sz="3600" kern="1200" dirty="0"/>
        </a:p>
      </dsp:txBody>
      <dsp:txXfrm>
        <a:off x="5076992" y="1841326"/>
        <a:ext cx="4320000" cy="1439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E3D00B-2539-4DA6-9831-1F8308AA02F3}">
      <dsp:nvSpPr>
        <dsp:cNvPr id="0" name=""/>
        <dsp:cNvSpPr/>
      </dsp:nvSpPr>
      <dsp:spPr>
        <a:xfrm>
          <a:off x="0" y="361965"/>
          <a:ext cx="6628804" cy="1351349"/>
        </a:xfrm>
        <a:prstGeom prst="roundRect">
          <a:avLst/>
        </a:prstGeom>
        <a:solidFill>
          <a:schemeClr val="accent4">
            <a:lumMod val="50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 dirty="0"/>
            <a:t>Zu welchen Inhalten lerne ich etwas? (Themenschwerpunkte) </a:t>
          </a:r>
          <a:endParaRPr lang="en-US" sz="3500" kern="1200" dirty="0"/>
        </a:p>
      </dsp:txBody>
      <dsp:txXfrm>
        <a:off x="65967" y="427932"/>
        <a:ext cx="6496870" cy="1219415"/>
      </dsp:txXfrm>
    </dsp:sp>
    <dsp:sp modelId="{4AE2067F-C784-475F-AAF0-8130B73E3A83}">
      <dsp:nvSpPr>
        <dsp:cNvPr id="0" name=""/>
        <dsp:cNvSpPr/>
      </dsp:nvSpPr>
      <dsp:spPr>
        <a:xfrm>
          <a:off x="0" y="1814115"/>
          <a:ext cx="6628804" cy="1351349"/>
        </a:xfrm>
        <a:prstGeom prst="round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 dirty="0"/>
            <a:t>Wie hilft mir das Fach (später) weiter? </a:t>
          </a:r>
          <a:endParaRPr lang="en-US" sz="3500" kern="1200" dirty="0"/>
        </a:p>
      </dsp:txBody>
      <dsp:txXfrm>
        <a:off x="65967" y="1880082"/>
        <a:ext cx="6496870" cy="1219415"/>
      </dsp:txXfrm>
    </dsp:sp>
    <dsp:sp modelId="{A408788F-374A-497C-BBC7-284760AB9E5F}">
      <dsp:nvSpPr>
        <dsp:cNvPr id="0" name=""/>
        <dsp:cNvSpPr/>
      </dsp:nvSpPr>
      <dsp:spPr>
        <a:xfrm>
          <a:off x="0" y="3266265"/>
          <a:ext cx="6628804" cy="1351349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500" kern="1200"/>
            <a:t>Was sollte ich mitbringen? (Voraussetzungen)  </a:t>
          </a:r>
          <a:endParaRPr lang="en-US" sz="3500" kern="1200"/>
        </a:p>
      </dsp:txBody>
      <dsp:txXfrm>
        <a:off x="65967" y="3332232"/>
        <a:ext cx="6496870" cy="12194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43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13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378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5076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787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91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510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420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874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28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904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9130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885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2579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910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416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BEA50-26F5-4850-8E29-A00241AA9E45}" type="datetimeFigureOut">
              <a:rPr lang="de-DE" smtClean="0"/>
              <a:t>24.03.2022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FDE67A9-706D-4D11-82DD-E034060176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740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C0CBCA-AFE9-4CB4-93DC-983BD875A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9337" y="194526"/>
            <a:ext cx="9144000" cy="2387600"/>
          </a:xfrm>
        </p:spPr>
        <p:txBody>
          <a:bodyPr/>
          <a:lstStyle/>
          <a:p>
            <a:r>
              <a:rPr lang="de-DE" dirty="0"/>
              <a:t>Informationen zur </a:t>
            </a:r>
            <a:br>
              <a:rPr lang="de-DE" dirty="0"/>
            </a:br>
            <a:r>
              <a:rPr lang="de-DE" dirty="0"/>
              <a:t>Wahl des 4. Hauptfaches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44F24CD-200D-4BAE-8428-E0D9FC1542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12532" y="3573583"/>
            <a:ext cx="7766936" cy="1096899"/>
          </a:xfrm>
        </p:spPr>
        <p:txBody>
          <a:bodyPr>
            <a:normAutofit/>
          </a:bodyPr>
          <a:lstStyle/>
          <a:p>
            <a:r>
              <a:rPr lang="de-DE" sz="4000" dirty="0"/>
              <a:t>Mensch, Natur, Umwelt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4D8A566-AD7F-4A37-8C23-8C39D35F0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112" y="2582126"/>
            <a:ext cx="3194050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11F934EA-9ADE-4AF6-844F-2BD55B71A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3715" y="6206274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65892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42BE6-B072-4426-A6BA-DE266C03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72066"/>
            <a:ext cx="8596668" cy="1058333"/>
          </a:xfrm>
        </p:spPr>
        <p:txBody>
          <a:bodyPr>
            <a:normAutofit fontScale="90000"/>
          </a:bodyPr>
          <a:lstStyle/>
          <a:p>
            <a:r>
              <a:rPr lang="de-DE" sz="4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Was könnte das Wort bedeuten?</a:t>
            </a:r>
            <a:br>
              <a:rPr lang="de-DE" sz="4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</a:br>
            <a:br>
              <a:rPr lang="de-DE" sz="4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</a:br>
            <a:br>
              <a:rPr lang="de-DE" sz="4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</a:br>
            <a:r>
              <a:rPr lang="de-DE" sz="4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                                    </a:t>
            </a:r>
            <a:endParaRPr lang="de-DE" sz="4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79B4F48-59CC-44FA-9578-6EDCC8A7B72F}"/>
              </a:ext>
            </a:extLst>
          </p:cNvPr>
          <p:cNvSpPr/>
          <p:nvPr/>
        </p:nvSpPr>
        <p:spPr>
          <a:xfrm>
            <a:off x="2980955" y="4168066"/>
            <a:ext cx="4037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M W E L T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FED1A60-0D4D-4166-83A8-7C9FBF41EE02}"/>
              </a:ext>
            </a:extLst>
          </p:cNvPr>
          <p:cNvSpPr/>
          <p:nvPr/>
        </p:nvSpPr>
        <p:spPr>
          <a:xfrm>
            <a:off x="2933121" y="1766605"/>
            <a:ext cx="4085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C1EB084-E674-4AD8-B9F9-837C30A77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1CCB488C-125D-48F2-B1F7-CE3A89C2AFF8}"/>
              </a:ext>
            </a:extLst>
          </p:cNvPr>
          <p:cNvCxnSpPr>
            <a:cxnSpLocks/>
          </p:cNvCxnSpPr>
          <p:nvPr/>
        </p:nvCxnSpPr>
        <p:spPr>
          <a:xfrm>
            <a:off x="3251200" y="2630668"/>
            <a:ext cx="0" cy="172119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BD9B8F29-4E47-4EC3-A3FF-79565C61ABAA}"/>
              </a:ext>
            </a:extLst>
          </p:cNvPr>
          <p:cNvSpPr/>
          <p:nvPr/>
        </p:nvSpPr>
        <p:spPr>
          <a:xfrm>
            <a:off x="4061315" y="2891102"/>
            <a:ext cx="59137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3600" b="1" cap="none" spc="0" dirty="0">
                <a:ln/>
                <a:solidFill>
                  <a:schemeClr val="accent4"/>
                </a:solidFill>
                <a:effectLst/>
              </a:rPr>
              <a:t>.. Jeweils drei Buchstaben</a:t>
            </a:r>
            <a:br>
              <a:rPr lang="de-DE" sz="3600" b="1" cap="none" spc="0" dirty="0">
                <a:ln/>
                <a:solidFill>
                  <a:schemeClr val="accent4"/>
                </a:solidFill>
                <a:effectLst/>
              </a:rPr>
            </a:br>
            <a:r>
              <a:rPr lang="de-DE" sz="3600" b="1" cap="none" spc="0" dirty="0">
                <a:ln/>
                <a:solidFill>
                  <a:schemeClr val="accent4"/>
                </a:solidFill>
                <a:effectLst/>
              </a:rPr>
              <a:t>zurück im Alphabet!</a:t>
            </a:r>
          </a:p>
        </p:txBody>
      </p:sp>
    </p:spTree>
    <p:extLst>
      <p:ext uri="{BB962C8B-B14F-4D97-AF65-F5344CB8AC3E}">
        <p14:creationId xmlns:p14="http://schemas.microsoft.com/office/powerpoint/2010/main" val="148607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38653-6C36-461E-B970-5BE2B778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4" y="431800"/>
            <a:ext cx="8596668" cy="1320800"/>
          </a:xfrm>
        </p:spPr>
        <p:txBody>
          <a:bodyPr>
            <a:noAutofit/>
          </a:bodyPr>
          <a:lstStyle/>
          <a:p>
            <a:r>
              <a:rPr lang="de-DE" sz="4400" b="1" i="1" dirty="0"/>
              <a:t>Am Ende vom ersten Halbjahr in Jahrgang 9 …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D6C2CF-253D-446B-831E-9C6062CA27E5}"/>
              </a:ext>
            </a:extLst>
          </p:cNvPr>
          <p:cNvSpPr/>
          <p:nvPr/>
        </p:nvSpPr>
        <p:spPr>
          <a:xfrm>
            <a:off x="774962" y="1680401"/>
            <a:ext cx="806823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..weißt du, </a:t>
            </a:r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wie die Haut in Schichten </a:t>
            </a:r>
            <a:b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aufgebaut ist </a:t>
            </a:r>
            <a:endParaRPr lang="de-DE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737630-F181-4871-9044-2BB58EA26E13}"/>
              </a:ext>
            </a:extLst>
          </p:cNvPr>
          <p:cNvSpPr/>
          <p:nvPr/>
        </p:nvSpPr>
        <p:spPr>
          <a:xfrm>
            <a:off x="375270" y="3001201"/>
            <a:ext cx="100880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..weißt du, wie UV-Strahlung die Haut schädigt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1E8D7EC-A028-4813-A53C-6B56E4E793D8}"/>
              </a:ext>
            </a:extLst>
          </p:cNvPr>
          <p:cNvSpPr/>
          <p:nvPr/>
        </p:nvSpPr>
        <p:spPr>
          <a:xfrm>
            <a:off x="615733" y="4018586"/>
            <a:ext cx="96071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..kennst du deinen Hauttyp und verschiedene</a:t>
            </a:r>
            <a:b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Hautkrankheiten 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4FB8AAF-EF7B-483A-BE08-723DAEA31671}"/>
              </a:ext>
            </a:extLst>
          </p:cNvPr>
          <p:cNvSpPr/>
          <p:nvPr/>
        </p:nvSpPr>
        <p:spPr>
          <a:xfrm>
            <a:off x="74721" y="5266803"/>
            <a:ext cx="10839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..weißt du, was Mikroplastik in Kosmetika bedeutet</a:t>
            </a:r>
          </a:p>
        </p:txBody>
      </p:sp>
      <p:pic>
        <p:nvPicPr>
          <p:cNvPr id="3074" name="Picture 2" descr="Quellbild anzeigen">
            <a:extLst>
              <a:ext uri="{FF2B5EF4-FFF2-40B4-BE49-F238E27FC236}">
                <a16:creationId xmlns:a16="http://schemas.microsoft.com/office/drawing/2014/main" id="{32B7CD99-8430-421A-88C3-A99090866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5347" y="169333"/>
            <a:ext cx="2375621" cy="283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BF4FCC26-5DCF-496D-BEBB-2C2C3393A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32001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38653-6C36-461E-B970-5BE2B778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4" y="431800"/>
            <a:ext cx="8596668" cy="1320800"/>
          </a:xfrm>
        </p:spPr>
        <p:txBody>
          <a:bodyPr>
            <a:noAutofit/>
          </a:bodyPr>
          <a:lstStyle/>
          <a:p>
            <a:r>
              <a:rPr lang="de-DE" sz="4400" b="1" i="1" dirty="0"/>
              <a:t>Am Ende vom zweiten Halbjahr in Jahrgang 9 …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D6C2CF-253D-446B-831E-9C6062CA27E5}"/>
              </a:ext>
            </a:extLst>
          </p:cNvPr>
          <p:cNvSpPr/>
          <p:nvPr/>
        </p:nvSpPr>
        <p:spPr>
          <a:xfrm>
            <a:off x="1044171" y="1915904"/>
            <a:ext cx="74959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..weißt du, </a:t>
            </a:r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wie aus Baumwolle ein </a:t>
            </a:r>
            <a:b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Kleidungsstück wird </a:t>
            </a:r>
            <a:endParaRPr lang="de-DE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737630-F181-4871-9044-2BB58EA26E13}"/>
              </a:ext>
            </a:extLst>
          </p:cNvPr>
          <p:cNvSpPr/>
          <p:nvPr/>
        </p:nvSpPr>
        <p:spPr>
          <a:xfrm>
            <a:off x="1448500" y="3095437"/>
            <a:ext cx="79415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</a:t>
            </a:r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kennst du verschiedene Fasertypen </a:t>
            </a:r>
            <a:endParaRPr lang="de-DE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1E8D7EC-A028-4813-A53C-6B56E4E793D8}"/>
              </a:ext>
            </a:extLst>
          </p:cNvPr>
          <p:cNvSpPr/>
          <p:nvPr/>
        </p:nvSpPr>
        <p:spPr>
          <a:xfrm>
            <a:off x="626534" y="3972600"/>
            <a:ext cx="1002870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..weißt du, wie ein Stoff wasserabweisend wird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4FB8AAF-EF7B-483A-BE08-723DAEA31671}"/>
              </a:ext>
            </a:extLst>
          </p:cNvPr>
          <p:cNvSpPr/>
          <p:nvPr/>
        </p:nvSpPr>
        <p:spPr>
          <a:xfrm>
            <a:off x="1448500" y="4921301"/>
            <a:ext cx="811600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..welchen Weg deine Jeans zurücklegt</a:t>
            </a:r>
          </a:p>
        </p:txBody>
      </p:sp>
      <p:pic>
        <p:nvPicPr>
          <p:cNvPr id="4098" name="Picture 2" descr="Bildergebnis für baumwolle anbau">
            <a:extLst>
              <a:ext uri="{FF2B5EF4-FFF2-40B4-BE49-F238E27FC236}">
                <a16:creationId xmlns:a16="http://schemas.microsoft.com/office/drawing/2014/main" id="{CF9DE3C4-52CE-4694-BE4A-2B97CA0922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642"/>
          <a:stretch/>
        </p:blipFill>
        <p:spPr bwMode="auto">
          <a:xfrm>
            <a:off x="9223202" y="137017"/>
            <a:ext cx="2789767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>
            <a:extLst>
              <a:ext uri="{FF2B5EF4-FFF2-40B4-BE49-F238E27FC236}">
                <a16:creationId xmlns:a16="http://schemas.microsoft.com/office/drawing/2014/main" id="{B23B8838-D934-4202-9DB3-E66024C06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12839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CF017F-1E1D-4D6D-8AAA-7E82FBB8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Welchen Weg legt meine Jeans zurück?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A7BAD4-7997-474F-A42A-4056B3F002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5" b="44456"/>
          <a:stretch/>
        </p:blipFill>
        <p:spPr>
          <a:xfrm>
            <a:off x="69669" y="83428"/>
            <a:ext cx="12192000" cy="677457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9FA53620-64DD-4DAB-8119-0FE3A69232D0}"/>
              </a:ext>
            </a:extLst>
          </p:cNvPr>
          <p:cNvSpPr/>
          <p:nvPr/>
        </p:nvSpPr>
        <p:spPr>
          <a:xfrm>
            <a:off x="212661" y="4572426"/>
            <a:ext cx="11766678" cy="212365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de-DE" sz="4400" b="1" cap="none" spc="0" dirty="0">
                <a:ln/>
                <a:solidFill>
                  <a:schemeClr val="accent4"/>
                </a:solidFill>
                <a:effectLst/>
              </a:rPr>
              <a:t>… bis zu 50 000 </a:t>
            </a:r>
            <a:r>
              <a:rPr lang="de-DE" sz="4000" b="1" cap="none" spc="0" dirty="0">
                <a:ln/>
                <a:solidFill>
                  <a:schemeClr val="accent4"/>
                </a:solidFill>
                <a:effectLst/>
              </a:rPr>
              <a:t>Kilometer</a:t>
            </a:r>
            <a:r>
              <a:rPr lang="de-DE" sz="4400" b="1" cap="none" spc="0" dirty="0">
                <a:ln/>
                <a:solidFill>
                  <a:schemeClr val="accent4"/>
                </a:solidFill>
                <a:effectLst/>
              </a:rPr>
              <a:t> legt eine Jeans zurück ! </a:t>
            </a:r>
            <a:r>
              <a:rPr lang="de-DE" sz="4400" b="1" dirty="0">
                <a:ln/>
                <a:solidFill>
                  <a:schemeClr val="accent4"/>
                </a:solidFill>
              </a:rPr>
              <a:t>Die Erde hat einen Umfang  von etwa 40 000 Kilometer!</a:t>
            </a:r>
            <a:endParaRPr lang="de-DE" sz="4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B2A9F18-3643-4EB9-A264-518A911765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35171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3347165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38653-6C36-461E-B970-5BE2B778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4" y="431800"/>
            <a:ext cx="8596668" cy="1320800"/>
          </a:xfrm>
        </p:spPr>
        <p:txBody>
          <a:bodyPr>
            <a:noAutofit/>
          </a:bodyPr>
          <a:lstStyle/>
          <a:p>
            <a:r>
              <a:rPr lang="de-DE" sz="4400" b="1" i="1" dirty="0"/>
              <a:t>Am Ende von Jahrgang 10 …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D6C2CF-253D-446B-831E-9C6062CA27E5}"/>
              </a:ext>
            </a:extLst>
          </p:cNvPr>
          <p:cNvSpPr/>
          <p:nvPr/>
        </p:nvSpPr>
        <p:spPr>
          <a:xfrm>
            <a:off x="227668" y="1197801"/>
            <a:ext cx="991348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..kennst du den Aufbau unseres Sonnensystems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737630-F181-4871-9044-2BB58EA26E13}"/>
              </a:ext>
            </a:extLst>
          </p:cNvPr>
          <p:cNvSpPr/>
          <p:nvPr/>
        </p:nvSpPr>
        <p:spPr>
          <a:xfrm>
            <a:off x="655843" y="2005052"/>
            <a:ext cx="66869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..weißt du, wie ein Automotor </a:t>
            </a:r>
            <a:b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aufgebaut ist 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1E8D7EC-A028-4813-A53C-6B56E4E793D8}"/>
              </a:ext>
            </a:extLst>
          </p:cNvPr>
          <p:cNvSpPr/>
          <p:nvPr/>
        </p:nvSpPr>
        <p:spPr>
          <a:xfrm>
            <a:off x="952890" y="3296913"/>
            <a:ext cx="638989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..weißt du, warum Flugzeuge </a:t>
            </a:r>
            <a:b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fliegen können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4FB8AAF-EF7B-483A-BE08-723DAEA31671}"/>
              </a:ext>
            </a:extLst>
          </p:cNvPr>
          <p:cNvSpPr/>
          <p:nvPr/>
        </p:nvSpPr>
        <p:spPr>
          <a:xfrm>
            <a:off x="952890" y="4588774"/>
            <a:ext cx="507382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..weißt du, wie Schiffe </a:t>
            </a:r>
            <a:b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schwimmen können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AE2DD876-02F4-4920-934F-1B9FFE930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31578" y="2930104"/>
            <a:ext cx="49530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5">
            <a:extLst>
              <a:ext uri="{FF2B5EF4-FFF2-40B4-BE49-F238E27FC236}">
                <a16:creationId xmlns:a16="http://schemas.microsoft.com/office/drawing/2014/main" id="{E4323DC5-96EC-4412-9812-F6BDE6A7D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322626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ADFFC45-3DC9-4433-926F-043E879D9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5F26A87-0610-435F-AA13-BD658385C9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67230" y="-8468"/>
            <a:ext cx="4763558" cy="6866467"/>
            <a:chOff x="67175" y="-8467"/>
            <a:chExt cx="4763558" cy="6866467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6321436-5AAD-4FB6-BB0D-316D4540E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448300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94B0BD33-3D46-4F43-947A-825DFEF610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7175" y="3681413"/>
              <a:ext cx="4763558" cy="3176587"/>
            </a:xfrm>
            <a:prstGeom prst="line">
              <a:avLst/>
            </a:prstGeom>
            <a:ln w="9525">
              <a:solidFill>
                <a:schemeClr val="tx1">
                  <a:lumMod val="50000"/>
                  <a:lumOff val="50000"/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92E26C27-E1F5-47DC-9F83-469D196C55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58764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5F944E7-2B4E-4AE2-B4DB-846FF8AE0B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0730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FF14952D-390F-46CC-B302-73DDD9C41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9621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867CDE55-B22A-40D0-882A-9452919EE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11788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C409231-C942-4808-B529-DAC32A7DB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48954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2A13DD7C-D959-4EED-AE7C-EC76D5260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1282701"/>
            <a:ext cx="5096060" cy="43071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400" i="1" dirty="0"/>
              <a:t>Und für alle </a:t>
            </a:r>
            <a:r>
              <a:rPr lang="en-US" sz="5400" i="1" dirty="0" err="1"/>
              <a:t>Jahrgänge</a:t>
            </a:r>
            <a:r>
              <a:rPr lang="en-US" sz="5400" i="1" dirty="0"/>
              <a:t> gilt: </a:t>
            </a: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9370F01-B8C9-4CE4-824C-92B2792E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6497" y="-8468"/>
            <a:ext cx="5074930" cy="6866468"/>
          </a:xfrm>
          <a:custGeom>
            <a:avLst/>
            <a:gdLst>
              <a:gd name="connsiteX0" fmla="*/ 0 w 5074930"/>
              <a:gd name="connsiteY0" fmla="*/ 0 h 6858000"/>
              <a:gd name="connsiteX1" fmla="*/ 1249825 w 5074930"/>
              <a:gd name="connsiteY1" fmla="*/ 0 h 6858000"/>
              <a:gd name="connsiteX2" fmla="*/ 1249825 w 5074930"/>
              <a:gd name="connsiteY2" fmla="*/ 8457 h 6858000"/>
              <a:gd name="connsiteX3" fmla="*/ 5074930 w 5074930"/>
              <a:gd name="connsiteY3" fmla="*/ 8457 h 6858000"/>
              <a:gd name="connsiteX4" fmla="*/ 5074930 w 5074930"/>
              <a:gd name="connsiteY4" fmla="*/ 6858000 h 6858000"/>
              <a:gd name="connsiteX5" fmla="*/ 1249825 w 5074930"/>
              <a:gd name="connsiteY5" fmla="*/ 6858000 h 6858000"/>
              <a:gd name="connsiteX6" fmla="*/ 1109383 w 507493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4930" h="6858000">
                <a:moveTo>
                  <a:pt x="0" y="0"/>
                </a:moveTo>
                <a:lnTo>
                  <a:pt x="1249825" y="0"/>
                </a:lnTo>
                <a:lnTo>
                  <a:pt x="1249825" y="8457"/>
                </a:lnTo>
                <a:lnTo>
                  <a:pt x="5074930" y="8457"/>
                </a:lnTo>
                <a:lnTo>
                  <a:pt x="5074930" y="6858000"/>
                </a:lnTo>
                <a:lnTo>
                  <a:pt x="1249825" y="6858000"/>
                </a:lnTo>
                <a:lnTo>
                  <a:pt x="1109383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DE00CD-D562-41F4-AF06-790E748C2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120" y="2510119"/>
            <a:ext cx="3602567" cy="182929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sz="6000" dirty="0">
                <a:solidFill>
                  <a:srgbClr val="FFFFFF"/>
                </a:solidFill>
              </a:rPr>
              <a:t>Du </a:t>
            </a:r>
            <a:r>
              <a:rPr lang="en-US" sz="6000" dirty="0" err="1">
                <a:solidFill>
                  <a:srgbClr val="FFFFFF"/>
                </a:solidFill>
              </a:rPr>
              <a:t>lernst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natürlich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noch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viel</a:t>
            </a:r>
            <a:r>
              <a:rPr lang="en-US" sz="6000" dirty="0">
                <a:solidFill>
                  <a:srgbClr val="FFFFFF"/>
                </a:solidFill>
              </a:rPr>
              <a:t> </a:t>
            </a:r>
            <a:r>
              <a:rPr lang="en-US" sz="6000" dirty="0" err="1">
                <a:solidFill>
                  <a:srgbClr val="FFFFFF"/>
                </a:solidFill>
              </a:rPr>
              <a:t>mehr</a:t>
            </a:r>
            <a:r>
              <a:rPr lang="en-US" sz="6000" dirty="0">
                <a:solidFill>
                  <a:srgbClr val="FFFFFF"/>
                </a:solidFill>
              </a:rPr>
              <a:t>! </a:t>
            </a:r>
          </a:p>
        </p:txBody>
      </p:sp>
      <p:sp>
        <p:nvSpPr>
          <p:cNvPr id="30" name="Text Box 5">
            <a:extLst>
              <a:ext uri="{FF2B5EF4-FFF2-40B4-BE49-F238E27FC236}">
                <a16:creationId xmlns:a16="http://schemas.microsoft.com/office/drawing/2014/main" id="{E03ACB40-7229-4DA4-A5A4-96118983DE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1663260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0B5E33-4C62-4008-B959-D90720D4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702733"/>
            <a:ext cx="9635065" cy="1320800"/>
          </a:xfrm>
        </p:spPr>
        <p:txBody>
          <a:bodyPr>
            <a:normAutofit/>
          </a:bodyPr>
          <a:lstStyle/>
          <a:p>
            <a:r>
              <a:rPr lang="de-DE" sz="4000" b="1" u="sng" dirty="0">
                <a:solidFill>
                  <a:schemeClr val="accent3">
                    <a:lumMod val="75000"/>
                  </a:schemeClr>
                </a:solidFill>
              </a:rPr>
              <a:t>Wie hilft mir das Fach (später) weiter?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CA15DAD-A1B0-41D8-A57B-BBAA708D1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8601"/>
            <a:ext cx="9635066" cy="4542762"/>
          </a:xfrm>
        </p:spPr>
        <p:txBody>
          <a:bodyPr>
            <a:normAutofit/>
          </a:bodyPr>
          <a:lstStyle/>
          <a:p>
            <a:pPr marL="341313" indent="-339725" eaLnBrk="1" hangingPunct="1">
              <a:spcBef>
                <a:spcPts val="500"/>
              </a:spcBef>
              <a:buClr>
                <a:srgbClr val="76B749"/>
              </a:buClr>
              <a:buSzPct val="120000"/>
              <a:buFont typeface="Wingdings" panose="05000000000000000000" pitchFamily="2" charset="2"/>
              <a:buChar char=""/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Verständnis der Vernetzung von Mensch und Umwelt </a:t>
            </a:r>
          </a:p>
          <a:p>
            <a:pPr marL="341313" indent="-339725" eaLnBrk="1" hangingPunct="1">
              <a:spcBef>
                <a:spcPts val="500"/>
              </a:spcBef>
              <a:buClr>
                <a:srgbClr val="76B749"/>
              </a:buClr>
              <a:buSzPct val="120000"/>
              <a:buFont typeface="Wingdings" panose="05000000000000000000" pitchFamily="2" charset="2"/>
              <a:buChar char=""/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Grundlagen für bewusste Entscheidungsfindungen </a:t>
            </a:r>
            <a:b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3200" i="1" dirty="0">
                <a:latin typeface="Arial" panose="020B0604020202020204" pitchFamily="34" charset="0"/>
                <a:cs typeface="Arial" panose="020B0604020202020204" pitchFamily="34" charset="0"/>
              </a:rPr>
              <a:t>(ethisch, ökologisch, nachhaltig…)</a:t>
            </a:r>
          </a:p>
          <a:p>
            <a:pPr marL="341313" indent="-339725" eaLnBrk="1" hangingPunct="1">
              <a:spcBef>
                <a:spcPts val="500"/>
              </a:spcBef>
              <a:buClr>
                <a:srgbClr val="76B749"/>
              </a:buClr>
              <a:buSzPct val="120000"/>
              <a:buFont typeface="Wingdings" panose="05000000000000000000" pitchFamily="2" charset="2"/>
              <a:buChar char=""/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Grundlagen für den Unterricht in der gymnasialen Oberstufe vermittelt</a:t>
            </a:r>
          </a:p>
          <a:p>
            <a:pPr marL="341313" indent="-339725" eaLnBrk="1" hangingPunct="1">
              <a:buClr>
                <a:srgbClr val="76B749"/>
              </a:buClr>
              <a:buSzPct val="120000"/>
              <a:buFont typeface="Wingdings" panose="05000000000000000000" pitchFamily="2" charset="2"/>
              <a:buChar char=""/>
            </a:pPr>
            <a:r>
              <a:rPr lang="de-DE" altLang="de-DE" sz="3200" dirty="0">
                <a:latin typeface="Arial" panose="020B0604020202020204" pitchFamily="34" charset="0"/>
                <a:cs typeface="Arial" panose="020B0604020202020204" pitchFamily="34" charset="0"/>
              </a:rPr>
              <a:t>Kenntnisse ermöglichen den Zugang zu vielen (neuen) Berufsgruppen.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73F86F90-CBE0-49E2-B852-59E550E4E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1715910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2FADC1-4742-4D5D-8943-A07C37DC3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u="sng" dirty="0">
                <a:solidFill>
                  <a:schemeClr val="accent3">
                    <a:lumMod val="75000"/>
                  </a:schemeClr>
                </a:solidFill>
              </a:rPr>
              <a:t>Für welche Berufsfelder wäre </a:t>
            </a:r>
            <a:br>
              <a:rPr lang="de-DE" b="1" u="sng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b="1" u="sng" dirty="0" err="1">
                <a:solidFill>
                  <a:schemeClr val="accent3">
                    <a:lumMod val="75000"/>
                  </a:schemeClr>
                </a:solidFill>
              </a:rPr>
              <a:t>MeNaUm</a:t>
            </a:r>
            <a:r>
              <a:rPr lang="de-DE" b="1" u="sng" dirty="0">
                <a:solidFill>
                  <a:schemeClr val="accent3">
                    <a:lumMod val="75000"/>
                  </a:schemeClr>
                </a:solidFill>
              </a:rPr>
              <a:t> die richtige Wahl?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ED8B846C-85D5-432F-9784-9E9526EED05D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76B749"/>
              </a:buClr>
              <a:buSzPct val="60000"/>
              <a:buFont typeface="Wingdings" panose="05000000000000000000" pitchFamily="2" charset="2"/>
              <a:buChar char=""/>
            </a:pPr>
            <a:r>
              <a:rPr lang="de-DE" altLang="de-DE" sz="2400" dirty="0"/>
              <a:t>Gesundheitswesen</a:t>
            </a:r>
          </a:p>
          <a:p>
            <a:pPr eaLnBrk="1" hangingPunct="1">
              <a:spcBef>
                <a:spcPts val="600"/>
              </a:spcBef>
              <a:buClr>
                <a:srgbClr val="76B749"/>
              </a:buClr>
              <a:buSzPct val="60000"/>
              <a:buFont typeface="Wingdings" panose="05000000000000000000" pitchFamily="2" charset="2"/>
              <a:buNone/>
            </a:pPr>
            <a:endParaRPr lang="de-DE" altLang="de-DE" sz="2400" dirty="0"/>
          </a:p>
          <a:p>
            <a:pPr eaLnBrk="1" hangingPunct="1">
              <a:spcBef>
                <a:spcPts val="600"/>
              </a:spcBef>
              <a:buClr>
                <a:srgbClr val="76B749"/>
              </a:buClr>
              <a:buSzPct val="60000"/>
              <a:buFont typeface="Wingdings" panose="05000000000000000000" pitchFamily="2" charset="2"/>
              <a:buChar char=""/>
            </a:pPr>
            <a:r>
              <a:rPr lang="de-DE" altLang="de-DE" sz="2400" dirty="0"/>
              <a:t>Chemische Industrie</a:t>
            </a:r>
          </a:p>
          <a:p>
            <a:pPr eaLnBrk="1" hangingPunct="1">
              <a:spcBef>
                <a:spcPts val="600"/>
              </a:spcBef>
              <a:buClr>
                <a:srgbClr val="76B749"/>
              </a:buClr>
              <a:buSzPct val="60000"/>
              <a:buFont typeface="Wingdings" panose="05000000000000000000" pitchFamily="2" charset="2"/>
              <a:buNone/>
            </a:pPr>
            <a:endParaRPr lang="de-DE" altLang="de-DE" sz="2400" dirty="0"/>
          </a:p>
          <a:p>
            <a:pPr eaLnBrk="1" hangingPunct="1">
              <a:spcBef>
                <a:spcPts val="600"/>
              </a:spcBef>
              <a:buClr>
                <a:srgbClr val="76B749"/>
              </a:buClr>
              <a:buSzPct val="60000"/>
              <a:buFont typeface="Wingdings" panose="05000000000000000000" pitchFamily="2" charset="2"/>
              <a:buChar char=""/>
            </a:pPr>
            <a:r>
              <a:rPr lang="de-DE" altLang="de-DE" sz="2400" dirty="0"/>
              <a:t>Veterinärbereich</a:t>
            </a:r>
          </a:p>
          <a:p>
            <a:pPr eaLnBrk="1" hangingPunct="1">
              <a:spcBef>
                <a:spcPts val="600"/>
              </a:spcBef>
              <a:buClr>
                <a:srgbClr val="76B749"/>
              </a:buClr>
              <a:buSzPct val="60000"/>
              <a:buFont typeface="Wingdings" panose="05000000000000000000" pitchFamily="2" charset="2"/>
              <a:buNone/>
            </a:pPr>
            <a:endParaRPr lang="de-DE" altLang="de-DE" sz="2400" dirty="0"/>
          </a:p>
          <a:p>
            <a:pPr eaLnBrk="1" hangingPunct="1">
              <a:spcBef>
                <a:spcPts val="600"/>
              </a:spcBef>
              <a:buClr>
                <a:srgbClr val="76B749"/>
              </a:buClr>
              <a:buSzPct val="60000"/>
              <a:buFont typeface="Wingdings" panose="05000000000000000000" pitchFamily="2" charset="2"/>
              <a:buChar char=""/>
            </a:pPr>
            <a:r>
              <a:rPr lang="de-DE" altLang="de-DE" sz="2400" dirty="0"/>
              <a:t>Umweltbereich</a:t>
            </a:r>
          </a:p>
          <a:p>
            <a:pPr eaLnBrk="1" hangingPunct="1">
              <a:spcBef>
                <a:spcPts val="600"/>
              </a:spcBef>
              <a:buClr>
                <a:srgbClr val="76B749"/>
              </a:buClr>
              <a:buSzPct val="60000"/>
              <a:buFont typeface="Wingdings" panose="05000000000000000000" pitchFamily="2" charset="2"/>
              <a:buNone/>
            </a:pPr>
            <a:endParaRPr lang="de-DE" altLang="de-DE" sz="2400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C2561AE8-59AF-450D-952B-FA1A7685D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7088" y="2085446"/>
            <a:ext cx="5548312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1313" indent="-34131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800"/>
              </a:spcBef>
              <a:buClr>
                <a:srgbClr val="76B749"/>
              </a:buClr>
              <a:buSzPct val="60000"/>
              <a:buFont typeface="Wingdings" panose="05000000000000000000" pitchFamily="2" charset="2"/>
              <a:buChar char=""/>
            </a:pPr>
            <a:r>
              <a:rPr lang="de-DE" altLang="de-DE" sz="2400" dirty="0"/>
              <a:t>Wellnessbereich</a:t>
            </a:r>
            <a:br>
              <a:rPr lang="de-DE" altLang="de-DE" sz="2400" dirty="0"/>
            </a:br>
            <a:endParaRPr lang="de-DE" altLang="de-DE" sz="2400" dirty="0"/>
          </a:p>
          <a:p>
            <a:pPr eaLnBrk="1" hangingPunct="1">
              <a:spcBef>
                <a:spcPts val="800"/>
              </a:spcBef>
              <a:buClr>
                <a:srgbClr val="76B749"/>
              </a:buClr>
              <a:buSzPct val="60000"/>
              <a:buFont typeface="Wingdings" panose="05000000000000000000" pitchFamily="2" charset="2"/>
              <a:buChar char=""/>
            </a:pPr>
            <a:r>
              <a:rPr lang="de-DE" altLang="de-DE" sz="2400" dirty="0"/>
              <a:t>Pharmabereich</a:t>
            </a:r>
          </a:p>
          <a:p>
            <a:pPr eaLnBrk="1" hangingPunct="1">
              <a:spcBef>
                <a:spcPts val="800"/>
              </a:spcBef>
              <a:buClr>
                <a:srgbClr val="76B749"/>
              </a:buClr>
              <a:buSzPct val="60000"/>
              <a:buFont typeface="Wingdings" panose="05000000000000000000" pitchFamily="2" charset="2"/>
              <a:buNone/>
            </a:pPr>
            <a:endParaRPr lang="de-DE" altLang="de-DE" sz="2400" dirty="0"/>
          </a:p>
          <a:p>
            <a:pPr eaLnBrk="1" hangingPunct="1">
              <a:spcBef>
                <a:spcPts val="800"/>
              </a:spcBef>
              <a:buClr>
                <a:srgbClr val="76B749"/>
              </a:buClr>
              <a:buSzPct val="60000"/>
              <a:buFont typeface="Wingdings" panose="05000000000000000000" pitchFamily="2" charset="2"/>
              <a:buChar char=""/>
            </a:pPr>
            <a:r>
              <a:rPr lang="de-DE" altLang="de-DE" sz="2400" dirty="0"/>
              <a:t>Lebensmittelindustrie</a:t>
            </a:r>
          </a:p>
          <a:p>
            <a:pPr marL="342900" eaLnBrk="1" hangingPunct="1">
              <a:spcBef>
                <a:spcPts val="800"/>
              </a:spcBef>
              <a:buClrTx/>
              <a:buSzPct val="60000"/>
              <a:buFontTx/>
              <a:buNone/>
            </a:pPr>
            <a:endParaRPr lang="de-DE" altLang="de-DE" sz="2400" dirty="0"/>
          </a:p>
          <a:p>
            <a:pPr eaLnBrk="1" hangingPunct="1">
              <a:spcBef>
                <a:spcPts val="800"/>
              </a:spcBef>
              <a:buClr>
                <a:srgbClr val="76B749"/>
              </a:buClr>
              <a:buSzPct val="60000"/>
              <a:buFont typeface="Wingdings" panose="05000000000000000000" pitchFamily="2" charset="2"/>
              <a:buChar char=""/>
            </a:pPr>
            <a:r>
              <a:rPr lang="de-DE" altLang="de-DE" sz="2400" dirty="0"/>
              <a:t>Automobilindustrie 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568D50C3-5A1C-4660-A1A0-0FD02E053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060" y="301628"/>
            <a:ext cx="2852207" cy="204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884EF61A-5155-47BA-BC3E-D593E315A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194" y="2349856"/>
            <a:ext cx="2852206" cy="2043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A3C97D46-5A68-465E-ADBF-73112B63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804" y="4393391"/>
            <a:ext cx="3196018" cy="1648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6570FEED-F67B-4BB9-B4EA-000139519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15070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F8A0D8-DEC0-429D-AC85-3918B4B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09" y="471083"/>
            <a:ext cx="8596668" cy="1320800"/>
          </a:xfrm>
        </p:spPr>
        <p:txBody>
          <a:bodyPr/>
          <a:lstStyle/>
          <a:p>
            <a:r>
              <a:rPr lang="de-DE" b="1" u="sng" dirty="0"/>
              <a:t>Was sollte ich mitbringen für das Fach?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CEB7927A-B907-4093-8263-59FEF15FD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DE4AD7AA-88E7-4D6D-966A-7045A2F22FA9}"/>
              </a:ext>
            </a:extLst>
          </p:cNvPr>
          <p:cNvSpPr/>
          <p:nvPr/>
        </p:nvSpPr>
        <p:spPr>
          <a:xfrm>
            <a:off x="1603343" y="1330219"/>
            <a:ext cx="7864845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  <a:r>
              <a:rPr lang="de-DE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 Klasse 5 und 6 Spaß an </a:t>
            </a:r>
            <a:r>
              <a:rPr lang="de-DE" sz="3200" b="1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NaWi</a:t>
            </a:r>
            <a:r>
              <a:rPr lang="de-DE" sz="32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hast </a:t>
            </a:r>
            <a:endParaRPr lang="de-DE" sz="4000" b="1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04BD1D8-324E-4CF5-9869-F775953C7814}"/>
              </a:ext>
            </a:extLst>
          </p:cNvPr>
          <p:cNvSpPr/>
          <p:nvPr/>
        </p:nvSpPr>
        <p:spPr>
          <a:xfrm>
            <a:off x="468553" y="471083"/>
            <a:ext cx="9273694" cy="707886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0" i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 bist geeignet für </a:t>
            </a:r>
            <a:r>
              <a:rPr lang="de-DE" sz="3600" b="0" i="1" cap="none" spc="0" dirty="0" err="1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MeNaUm</a:t>
            </a:r>
            <a:r>
              <a:rPr lang="de-DE" sz="4000" b="0" i="1" cap="none" spc="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wenn du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7496CFE-4539-49DD-BC19-921F09D034BB}"/>
              </a:ext>
            </a:extLst>
          </p:cNvPr>
          <p:cNvSpPr/>
          <p:nvPr/>
        </p:nvSpPr>
        <p:spPr>
          <a:xfrm>
            <a:off x="0" y="2238535"/>
            <a:ext cx="1167559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gut mit Schaubildern und Diagrammen arbeiten kannst</a:t>
            </a:r>
            <a:endParaRPr lang="de-DE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850FF17-A83A-4D67-8652-9E817F938D87}"/>
              </a:ext>
            </a:extLst>
          </p:cNvPr>
          <p:cNvSpPr/>
          <p:nvPr/>
        </p:nvSpPr>
        <p:spPr>
          <a:xfrm>
            <a:off x="0" y="2917834"/>
            <a:ext cx="11675594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dir naturwissenschaftliche Gegebenheiten erklären möchtest</a:t>
            </a:r>
            <a:endParaRPr lang="de-DE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8B5FBE1-93F5-4A44-B553-17BE12E105E7}"/>
              </a:ext>
            </a:extLst>
          </p:cNvPr>
          <p:cNvSpPr/>
          <p:nvPr/>
        </p:nvSpPr>
        <p:spPr>
          <a:xfrm>
            <a:off x="0" y="4021444"/>
            <a:ext cx="1167559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bereit bist, dir selbstständig neue Dinge anzueignen  </a:t>
            </a:r>
            <a:endParaRPr lang="de-DE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E138D973-650E-46D5-96B8-1A80D40AC13E}"/>
              </a:ext>
            </a:extLst>
          </p:cNvPr>
          <p:cNvSpPr/>
          <p:nvPr/>
        </p:nvSpPr>
        <p:spPr>
          <a:xfrm>
            <a:off x="0" y="4709598"/>
            <a:ext cx="11675594" cy="107721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 kein Problem damit hast, einen umfangreichen </a:t>
            </a:r>
            <a:br>
              <a:rPr lang="de-DE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32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Zusammenhang ausführlich zu erklären </a:t>
            </a:r>
            <a:endParaRPr lang="de-DE" sz="3200" b="0" i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484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4F57DB1C-6494-4CC4-A5E8-931957565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FFFB778B-5206-4BB0-A468-327E71367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6C0471D-BE03-4D81-BDB5-D510BC0D8A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3379" y="-1"/>
            <a:ext cx="5438621" cy="6857999"/>
          </a:xfrm>
          <a:custGeom>
            <a:avLst/>
            <a:gdLst>
              <a:gd name="connsiteX0" fmla="*/ 0 w 5438621"/>
              <a:gd name="connsiteY0" fmla="*/ 0 h 6857999"/>
              <a:gd name="connsiteX1" fmla="*/ 573774 w 5438621"/>
              <a:gd name="connsiteY1" fmla="*/ 0 h 6857999"/>
              <a:gd name="connsiteX2" fmla="*/ 1182808 w 5438621"/>
              <a:gd name="connsiteY2" fmla="*/ 0 h 6857999"/>
              <a:gd name="connsiteX3" fmla="*/ 4537195 w 5438621"/>
              <a:gd name="connsiteY3" fmla="*/ 0 h 6857999"/>
              <a:gd name="connsiteX4" fmla="*/ 5187609 w 5438621"/>
              <a:gd name="connsiteY4" fmla="*/ 0 h 6857999"/>
              <a:gd name="connsiteX5" fmla="*/ 5438621 w 5438621"/>
              <a:gd name="connsiteY5" fmla="*/ 0 h 6857999"/>
              <a:gd name="connsiteX6" fmla="*/ 5438621 w 5438621"/>
              <a:gd name="connsiteY6" fmla="*/ 6857999 h 6857999"/>
              <a:gd name="connsiteX7" fmla="*/ 4802807 w 5438621"/>
              <a:gd name="connsiteY7" fmla="*/ 6857999 h 6857999"/>
              <a:gd name="connsiteX8" fmla="*/ 4537195 w 5438621"/>
              <a:gd name="connsiteY8" fmla="*/ 6857999 h 6857999"/>
              <a:gd name="connsiteX9" fmla="*/ 1182808 w 5438621"/>
              <a:gd name="connsiteY9" fmla="*/ 6857999 h 6857999"/>
              <a:gd name="connsiteX10" fmla="*/ 1049897 w 5438621"/>
              <a:gd name="connsiteY10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38621" h="6857999">
                <a:moveTo>
                  <a:pt x="0" y="0"/>
                </a:moveTo>
                <a:lnTo>
                  <a:pt x="573774" y="0"/>
                </a:lnTo>
                <a:lnTo>
                  <a:pt x="1182808" y="0"/>
                </a:lnTo>
                <a:lnTo>
                  <a:pt x="4537195" y="0"/>
                </a:lnTo>
                <a:lnTo>
                  <a:pt x="5187609" y="0"/>
                </a:lnTo>
                <a:lnTo>
                  <a:pt x="5438621" y="0"/>
                </a:lnTo>
                <a:lnTo>
                  <a:pt x="5438621" y="6857999"/>
                </a:lnTo>
                <a:lnTo>
                  <a:pt x="4802807" y="6857999"/>
                </a:lnTo>
                <a:lnTo>
                  <a:pt x="4537195" y="6857999"/>
                </a:lnTo>
                <a:lnTo>
                  <a:pt x="1182808" y="6857999"/>
                </a:lnTo>
                <a:lnTo>
                  <a:pt x="1049897" y="6857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E836EB-03CD-4BA5-A751-21D2ACC2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453743" y="3483429"/>
            <a:ext cx="6738258" cy="337457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2721A85-1EA4-4D87-97AB-0BB4AB78F9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78143" y="0"/>
            <a:ext cx="860630" cy="6857999"/>
          </a:xfrm>
          <a:prstGeom prst="line">
            <a:avLst/>
          </a:prstGeom>
          <a:ln w="15875" cap="sq">
            <a:solidFill>
              <a:schemeClr val="accent1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491B9E-80EF-419A-84FE-8BFF067F7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4" y="1892300"/>
            <a:ext cx="3425445" cy="3073400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7200" i="1" dirty="0" err="1">
                <a:solidFill>
                  <a:srgbClr val="FFFFFF"/>
                </a:solidFill>
              </a:rPr>
              <a:t>Gibt</a:t>
            </a:r>
            <a:r>
              <a:rPr lang="en-US" sz="7200" i="1" dirty="0">
                <a:solidFill>
                  <a:srgbClr val="FFFFFF"/>
                </a:solidFill>
              </a:rPr>
              <a:t> es </a:t>
            </a:r>
            <a:r>
              <a:rPr lang="en-US" sz="7200" i="1" dirty="0" err="1">
                <a:solidFill>
                  <a:srgbClr val="FFFFFF"/>
                </a:solidFill>
              </a:rPr>
              <a:t>noch</a:t>
            </a:r>
            <a:r>
              <a:rPr lang="en-US" sz="7200" i="1" dirty="0">
                <a:solidFill>
                  <a:srgbClr val="FFFFFF"/>
                </a:solidFill>
              </a:rPr>
              <a:t> </a:t>
            </a:r>
            <a:r>
              <a:rPr lang="en-US" sz="7200" i="1" dirty="0" err="1">
                <a:solidFill>
                  <a:srgbClr val="FFFFFF"/>
                </a:solidFill>
              </a:rPr>
              <a:t>Fragen</a:t>
            </a:r>
            <a:r>
              <a:rPr lang="en-US" sz="7200" i="1" dirty="0">
                <a:solidFill>
                  <a:srgbClr val="FFFFFF"/>
                </a:solidFill>
              </a:rPr>
              <a:t>? </a:t>
            </a:r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27691EB-14CF-4237-B5EB-C94B92677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11349404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2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0AE57B-1933-4B11-8BC0-B872254E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538" y="337319"/>
            <a:ext cx="6294862" cy="566615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5600" b="1" dirty="0" err="1"/>
              <a:t>Vielen</a:t>
            </a:r>
            <a:r>
              <a:rPr lang="en-US" sz="5600" b="1" dirty="0"/>
              <a:t> Dank für </a:t>
            </a:r>
            <a:r>
              <a:rPr lang="en-US" sz="5600" b="1" dirty="0" err="1"/>
              <a:t>eure</a:t>
            </a:r>
            <a:r>
              <a:rPr lang="en-US" sz="5600" b="1" dirty="0"/>
              <a:t> und </a:t>
            </a:r>
            <a:r>
              <a:rPr lang="en-US" sz="5600" b="1" dirty="0" err="1"/>
              <a:t>Ihre</a:t>
            </a:r>
            <a:r>
              <a:rPr lang="en-US" sz="5600" b="1" dirty="0"/>
              <a:t> </a:t>
            </a:r>
            <a:r>
              <a:rPr lang="en-US" sz="5600" b="1" dirty="0" err="1"/>
              <a:t>Aufmerksamkeit</a:t>
            </a:r>
            <a:r>
              <a:rPr lang="en-US" sz="5600" b="1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2380454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D552C4-2983-4185-8815-3AE095DA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139" y="849086"/>
            <a:ext cx="10197494" cy="1099457"/>
          </a:xfrm>
        </p:spPr>
        <p:txBody>
          <a:bodyPr>
            <a:normAutofit fontScale="90000"/>
          </a:bodyPr>
          <a:lstStyle/>
          <a:p>
            <a:r>
              <a:rPr lang="de-DE" sz="7200" dirty="0" err="1"/>
              <a:t>MeNaUm</a:t>
            </a:r>
            <a:r>
              <a:rPr lang="de-DE" sz="7200" dirty="0"/>
              <a:t> – was ist das? 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4BF41D45-7794-31C0-3CBA-9A340471B2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816883"/>
              </p:ext>
            </p:extLst>
          </p:nvPr>
        </p:nvGraphicFramePr>
        <p:xfrm>
          <a:off x="1286933" y="194854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 Box 5">
            <a:extLst>
              <a:ext uri="{FF2B5EF4-FFF2-40B4-BE49-F238E27FC236}">
                <a16:creationId xmlns:a16="http://schemas.microsoft.com/office/drawing/2014/main" id="{6184BE1C-3381-4842-B118-68B33ACAD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292593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CCA7EE-AE0D-4C4D-A2A1-4ECDA2B40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4100" dirty="0"/>
              <a:t>Was muss ich wissen, wenn ich überlege, </a:t>
            </a:r>
            <a:r>
              <a:rPr lang="de-DE" sz="4100" b="1" dirty="0"/>
              <a:t>Mensch, Natur, Umwelt </a:t>
            </a:r>
            <a:r>
              <a:rPr lang="de-DE" sz="4100" dirty="0"/>
              <a:t>zu wählen?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36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Inhaltsplatzhalter 2">
            <a:extLst>
              <a:ext uri="{FF2B5EF4-FFF2-40B4-BE49-F238E27FC236}">
                <a16:creationId xmlns:a16="http://schemas.microsoft.com/office/drawing/2014/main" id="{625881E9-308F-8414-767C-F51CB7317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9494374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 Box 5">
            <a:extLst>
              <a:ext uri="{FF2B5EF4-FFF2-40B4-BE49-F238E27FC236}">
                <a16:creationId xmlns:a16="http://schemas.microsoft.com/office/drawing/2014/main" id="{0502A57B-B427-462E-B6D8-097CD4240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3895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1B3A48-78E9-4CDB-9D03-E02033713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Überblick über die Inhalte der Jahrgänge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75E4F87B-D43A-4F22-AF19-57818A6F13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406245"/>
              </p:ext>
            </p:extLst>
          </p:nvPr>
        </p:nvGraphicFramePr>
        <p:xfrm>
          <a:off x="677334" y="1686454"/>
          <a:ext cx="9820804" cy="46329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46733">
                  <a:extLst>
                    <a:ext uri="{9D8B030D-6E8A-4147-A177-3AD203B41FA5}">
                      <a16:colId xmlns:a16="http://schemas.microsoft.com/office/drawing/2014/main" val="3279458373"/>
                    </a:ext>
                  </a:extLst>
                </a:gridCol>
                <a:gridCol w="7674071">
                  <a:extLst>
                    <a:ext uri="{9D8B030D-6E8A-4147-A177-3AD203B41FA5}">
                      <a16:colId xmlns:a16="http://schemas.microsoft.com/office/drawing/2014/main" val="470152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2800" b="0" dirty="0"/>
                        <a:t>Jahrgang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0" dirty="0"/>
                        <a:t>Naturwissenschaftliches Arbeiten, Boden, Recycling, Farben</a:t>
                      </a:r>
                      <a:br>
                        <a:rPr lang="de-DE" sz="2800" b="0" dirty="0"/>
                      </a:br>
                      <a:endParaRPr lang="de-DE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117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b="0" dirty="0"/>
                        <a:t>Jahrgang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0" dirty="0"/>
                        <a:t>Landwirtschaft, Kommunikation und Information </a:t>
                      </a:r>
                      <a:br>
                        <a:rPr lang="de-DE" sz="2800" b="0" dirty="0"/>
                      </a:br>
                      <a:endParaRPr lang="de-DE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366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b="0" dirty="0"/>
                        <a:t>Jahrgang 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0" dirty="0"/>
                        <a:t>Haut, Kleidung</a:t>
                      </a:r>
                      <a:br>
                        <a:rPr lang="de-DE" sz="2800" b="0" dirty="0"/>
                      </a:br>
                      <a:endParaRPr lang="de-DE" sz="2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38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2800" b="0" dirty="0"/>
                        <a:t>Jahrgang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="0" dirty="0"/>
                        <a:t>Fortbewegung in Wasser und Luft, Astronomie</a:t>
                      </a:r>
                      <a:br>
                        <a:rPr lang="de-DE" sz="2800" b="0" dirty="0"/>
                      </a:br>
                      <a:r>
                        <a:rPr lang="de-DE" sz="2800" b="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620095"/>
                  </a:ext>
                </a:extLst>
              </a:tr>
            </a:tbl>
          </a:graphicData>
        </a:graphic>
      </p:graphicFrame>
      <p:sp>
        <p:nvSpPr>
          <p:cNvPr id="5" name="Text Box 5">
            <a:extLst>
              <a:ext uri="{FF2B5EF4-FFF2-40B4-BE49-F238E27FC236}">
                <a16:creationId xmlns:a16="http://schemas.microsoft.com/office/drawing/2014/main" id="{0943BAE8-3E9C-4AB4-A35D-A2FBFA5F6C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86600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38653-6C36-461E-B970-5BE2B778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4" y="431800"/>
            <a:ext cx="8596668" cy="1320800"/>
          </a:xfrm>
        </p:spPr>
        <p:txBody>
          <a:bodyPr>
            <a:noAutofit/>
          </a:bodyPr>
          <a:lstStyle/>
          <a:p>
            <a:r>
              <a:rPr lang="de-DE" sz="4400" b="1" i="1" dirty="0"/>
              <a:t>Am Ende von Jahrgang 7 …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D6C2CF-253D-446B-831E-9C6062CA27E5}"/>
              </a:ext>
            </a:extLst>
          </p:cNvPr>
          <p:cNvSpPr/>
          <p:nvPr/>
        </p:nvSpPr>
        <p:spPr>
          <a:xfrm>
            <a:off x="270010" y="1680401"/>
            <a:ext cx="907812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..weißt du, </a:t>
            </a:r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 man ein Mikroskop benutzt</a:t>
            </a:r>
          </a:p>
        </p:txBody>
      </p:sp>
      <p:pic>
        <p:nvPicPr>
          <p:cNvPr id="1026" name="Picture 2" descr="Quellbild anzeigen">
            <a:extLst>
              <a:ext uri="{FF2B5EF4-FFF2-40B4-BE49-F238E27FC236}">
                <a16:creationId xmlns:a16="http://schemas.microsoft.com/office/drawing/2014/main" id="{4F32B409-F422-4E75-B91C-FAFEF177F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378" y="267651"/>
            <a:ext cx="1740429" cy="2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9737630-F181-4871-9044-2BB58EA26E13}"/>
              </a:ext>
            </a:extLst>
          </p:cNvPr>
          <p:cNvSpPr/>
          <p:nvPr/>
        </p:nvSpPr>
        <p:spPr>
          <a:xfrm>
            <a:off x="270010" y="3001201"/>
            <a:ext cx="102985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..kannst du einen Recyclingkreislauf beschreiben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1E8D7EC-A028-4813-A53C-6B56E4E793D8}"/>
              </a:ext>
            </a:extLst>
          </p:cNvPr>
          <p:cNvSpPr/>
          <p:nvPr/>
        </p:nvSpPr>
        <p:spPr>
          <a:xfrm>
            <a:off x="697412" y="4018586"/>
            <a:ext cx="94437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..weißt du, was die Anomalie des Wassers ist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34FB8AAF-EF7B-483A-BE08-723DAEA31671}"/>
              </a:ext>
            </a:extLst>
          </p:cNvPr>
          <p:cNvSpPr/>
          <p:nvPr/>
        </p:nvSpPr>
        <p:spPr>
          <a:xfrm>
            <a:off x="415338" y="5035971"/>
            <a:ext cx="1000786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..kannst du von Zeigerpflanzen auf die Qualität</a:t>
            </a:r>
            <a:b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des Bodens schließen 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7AAD2399-AA6E-4DD5-838C-9862CBED89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66498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38653-6C36-461E-B970-5BE2B778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4" y="431800"/>
            <a:ext cx="9431866" cy="1320800"/>
          </a:xfrm>
        </p:spPr>
        <p:txBody>
          <a:bodyPr>
            <a:noAutofit/>
          </a:bodyPr>
          <a:lstStyle/>
          <a:p>
            <a:r>
              <a:rPr lang="de-DE" sz="4400" b="1" i="1" dirty="0">
                <a:solidFill>
                  <a:schemeClr val="accent3">
                    <a:lumMod val="75000"/>
                  </a:schemeClr>
                </a:solidFill>
              </a:rPr>
              <a:t>Nach dem ersten Halbjahr von Jahrgang 8 …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3D6C2CF-253D-446B-831E-9C6062CA27E5}"/>
              </a:ext>
            </a:extLst>
          </p:cNvPr>
          <p:cNvSpPr/>
          <p:nvPr/>
        </p:nvSpPr>
        <p:spPr>
          <a:xfrm>
            <a:off x="453575" y="1680401"/>
            <a:ext cx="87110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..kannst du erklären,</a:t>
            </a:r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wie Boden entsteht</a:t>
            </a:r>
            <a:endParaRPr lang="de-DE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737630-F181-4871-9044-2BB58EA26E13}"/>
              </a:ext>
            </a:extLst>
          </p:cNvPr>
          <p:cNvSpPr/>
          <p:nvPr/>
        </p:nvSpPr>
        <p:spPr>
          <a:xfrm>
            <a:off x="-107929" y="2326732"/>
            <a:ext cx="103314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..weißt du, was die Kennzeichnung auf Eiern bedeutet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1E8D7EC-A028-4813-A53C-6B56E4E793D8}"/>
              </a:ext>
            </a:extLst>
          </p:cNvPr>
          <p:cNvSpPr/>
          <p:nvPr/>
        </p:nvSpPr>
        <p:spPr>
          <a:xfrm>
            <a:off x="335041" y="3406332"/>
            <a:ext cx="1033141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</a:t>
            </a:r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Kannst du verschiedene Formen von Tierzucht </a:t>
            </a:r>
            <a:b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und Tierhaltung unterscheiden </a:t>
            </a:r>
            <a:endParaRPr lang="de-DE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B8E3BCD-EBC9-4353-A8BE-67EC33B387AD}"/>
              </a:ext>
            </a:extLst>
          </p:cNvPr>
          <p:cNvSpPr/>
          <p:nvPr/>
        </p:nvSpPr>
        <p:spPr>
          <a:xfrm>
            <a:off x="335041" y="4054859"/>
            <a:ext cx="103790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b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 die Kette der Verarbeitung von Agrarprodukten</a:t>
            </a:r>
            <a:b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von Anbau bis Supermarkt beschreiben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693F211-CEFE-451D-AFD2-C320A4666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13749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38653-6C36-461E-B970-5BE2B778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34" y="431800"/>
            <a:ext cx="9431866" cy="1320800"/>
          </a:xfrm>
        </p:spPr>
        <p:txBody>
          <a:bodyPr>
            <a:noAutofit/>
          </a:bodyPr>
          <a:lstStyle/>
          <a:p>
            <a:r>
              <a:rPr lang="de-DE" sz="4400" b="1" i="1" dirty="0">
                <a:solidFill>
                  <a:schemeClr val="accent3">
                    <a:lumMod val="75000"/>
                  </a:schemeClr>
                </a:solidFill>
              </a:rPr>
              <a:t>Im zweiten Halbjahr von </a:t>
            </a:r>
            <a:br>
              <a:rPr lang="de-DE" sz="4400" b="1" i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4400" b="1" i="1" dirty="0">
                <a:solidFill>
                  <a:schemeClr val="accent3">
                    <a:lumMod val="75000"/>
                  </a:schemeClr>
                </a:solidFill>
              </a:rPr>
              <a:t>Jahrgang 8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9737630-F181-4871-9044-2BB58EA26E13}"/>
              </a:ext>
            </a:extLst>
          </p:cNvPr>
          <p:cNvSpPr/>
          <p:nvPr/>
        </p:nvSpPr>
        <p:spPr>
          <a:xfrm>
            <a:off x="0" y="2111474"/>
            <a:ext cx="103314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</a:t>
            </a:r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findest</a:t>
            </a:r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du heraus, wie Blinde kommunizieren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1E8D7EC-A028-4813-A53C-6B56E4E793D8}"/>
              </a:ext>
            </a:extLst>
          </p:cNvPr>
          <p:cNvSpPr/>
          <p:nvPr/>
        </p:nvSpPr>
        <p:spPr>
          <a:xfrm>
            <a:off x="0" y="2897832"/>
            <a:ext cx="11721414" cy="1200329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..</a:t>
            </a:r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Verstehst du die Entwicklung der Kommunikations-</a:t>
            </a:r>
            <a:b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de-DE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mittel der Menschheit und wie das Telefon funktioniert </a:t>
            </a:r>
            <a:endParaRPr lang="de-DE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B8E3BCD-EBC9-4353-A8BE-67EC33B387AD}"/>
              </a:ext>
            </a:extLst>
          </p:cNvPr>
          <p:cNvSpPr/>
          <p:nvPr/>
        </p:nvSpPr>
        <p:spPr>
          <a:xfrm>
            <a:off x="993348" y="4274992"/>
            <a:ext cx="887935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verstehst du, was 1001001110 bedeutet</a:t>
            </a:r>
            <a:b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de-DE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219EDDA-4254-4544-9B2C-3AB4E772A68D}"/>
              </a:ext>
            </a:extLst>
          </p:cNvPr>
          <p:cNvSpPr/>
          <p:nvPr/>
        </p:nvSpPr>
        <p:spPr>
          <a:xfrm>
            <a:off x="1264523" y="5121659"/>
            <a:ext cx="85571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… </a:t>
            </a:r>
            <a:r>
              <a:rPr lang="de-DE" sz="3600" b="0" i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beschäftigst du dich mit Geheimcodes</a:t>
            </a:r>
            <a:br>
              <a:rPr lang="de-DE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de-DE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F4217220-2093-47F6-8BBC-8568F874BC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127471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42BE6-B072-4426-A6BA-DE266C033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872066"/>
            <a:ext cx="8596668" cy="1058333"/>
          </a:xfrm>
        </p:spPr>
        <p:txBody>
          <a:bodyPr>
            <a:normAutofit fontScale="90000"/>
          </a:bodyPr>
          <a:lstStyle/>
          <a:p>
            <a:r>
              <a:rPr lang="de-DE" sz="4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Was könnte zum Beispiel</a:t>
            </a:r>
            <a:br>
              <a:rPr lang="de-DE" sz="4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</a:br>
            <a:br>
              <a:rPr lang="de-DE" sz="4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</a:br>
            <a:br>
              <a:rPr lang="de-DE" sz="4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</a:br>
            <a:r>
              <a:rPr lang="de-DE" sz="48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                                    bedeuten?</a:t>
            </a:r>
            <a:endParaRPr lang="de-DE" sz="4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79B4F48-59CC-44FA-9578-6EDCC8A7B72F}"/>
              </a:ext>
            </a:extLst>
          </p:cNvPr>
          <p:cNvSpPr/>
          <p:nvPr/>
        </p:nvSpPr>
        <p:spPr>
          <a:xfrm>
            <a:off x="2980955" y="4168066"/>
            <a:ext cx="4037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 M W E L T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FED1A60-0D4D-4166-83A8-7C9FBF41EE02}"/>
              </a:ext>
            </a:extLst>
          </p:cNvPr>
          <p:cNvSpPr/>
          <p:nvPr/>
        </p:nvSpPr>
        <p:spPr>
          <a:xfrm>
            <a:off x="2933121" y="1766605"/>
            <a:ext cx="4085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</a:t>
            </a:r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</a:t>
            </a:r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</a:t>
            </a:r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de-DE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</a:t>
            </a:r>
            <a:r>
              <a:rPr lang="de-DE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0C1EB084-E674-4AD8-B9F9-837C30A77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</p:spTree>
    <p:extLst>
      <p:ext uri="{BB962C8B-B14F-4D97-AF65-F5344CB8AC3E}">
        <p14:creationId xmlns:p14="http://schemas.microsoft.com/office/powerpoint/2010/main" val="7800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42BE6-B072-4426-A6BA-DE266C033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b="1" dirty="0">
                <a:solidFill>
                  <a:schemeClr val="accent3">
                    <a:lumMod val="75000"/>
                  </a:schemeClr>
                </a:solidFill>
                <a:latin typeface="Ink Free" panose="03080402000500000000" pitchFamily="66" charset="0"/>
              </a:rPr>
              <a:t>Cäsar-Chiffre</a:t>
            </a:r>
            <a:r>
              <a:rPr lang="de-DE" dirty="0"/>
              <a:t> </a:t>
            </a:r>
          </a:p>
        </p:txBody>
      </p:sp>
      <p:pic>
        <p:nvPicPr>
          <p:cNvPr id="3074" name="Picture 2" descr="Quellbild anzeigen">
            <a:extLst>
              <a:ext uri="{FF2B5EF4-FFF2-40B4-BE49-F238E27FC236}">
                <a16:creationId xmlns:a16="http://schemas.microsoft.com/office/drawing/2014/main" id="{840DDD30-398A-4712-B4B8-134E348A1C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8" t="11545" r="24750" b="8889"/>
          <a:stretch/>
        </p:blipFill>
        <p:spPr bwMode="auto">
          <a:xfrm>
            <a:off x="520390" y="1344342"/>
            <a:ext cx="5575610" cy="54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Quellbild anzeigen">
            <a:extLst>
              <a:ext uri="{FF2B5EF4-FFF2-40B4-BE49-F238E27FC236}">
                <a16:creationId xmlns:a16="http://schemas.microsoft.com/office/drawing/2014/main" id="{2D5D16A5-2216-4DCF-82DE-1B70D03F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6" y="1806354"/>
            <a:ext cx="5143494" cy="505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C0B52A2E-2E3E-4C95-862E-B04278A10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de-DE" altLang="de-DE" sz="1400" dirty="0"/>
              <a:t>Sekundarschule am Stoppenberg</a:t>
            </a:r>
          </a:p>
        </p:txBody>
      </p:sp>
      <p:pic>
        <p:nvPicPr>
          <p:cNvPr id="2052" name="Picture 4" descr="Quellbild anzeigen">
            <a:extLst>
              <a:ext uri="{FF2B5EF4-FFF2-40B4-BE49-F238E27FC236}">
                <a16:creationId xmlns:a16="http://schemas.microsoft.com/office/drawing/2014/main" id="{F7BC7FBC-416C-49D0-BB95-D7BE2B2A4C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9" r="62186" b="70406"/>
          <a:stretch/>
        </p:blipFill>
        <p:spPr bwMode="auto">
          <a:xfrm>
            <a:off x="5308447" y="56995"/>
            <a:ext cx="2774510" cy="222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09801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TM02900688[[fn=Facette]]</Template>
  <TotalTime>0</TotalTime>
  <Words>681</Words>
  <Application>Microsoft Office PowerPoint</Application>
  <PresentationFormat>Breitbild</PresentationFormat>
  <Paragraphs>106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Arial</vt:lpstr>
      <vt:lpstr>Ink Free</vt:lpstr>
      <vt:lpstr>Tahoma</vt:lpstr>
      <vt:lpstr>Trebuchet MS</vt:lpstr>
      <vt:lpstr>Wingdings</vt:lpstr>
      <vt:lpstr>Wingdings 3</vt:lpstr>
      <vt:lpstr>Facette</vt:lpstr>
      <vt:lpstr>Informationen zur  Wahl des 4. Hauptfaches</vt:lpstr>
      <vt:lpstr>MeNaUm – was ist das? </vt:lpstr>
      <vt:lpstr>Was muss ich wissen, wenn ich überlege, Mensch, Natur, Umwelt zu wählen?</vt:lpstr>
      <vt:lpstr>Überblick über die Inhalte der Jahrgänge</vt:lpstr>
      <vt:lpstr>Am Ende von Jahrgang 7 … </vt:lpstr>
      <vt:lpstr>Nach dem ersten Halbjahr von Jahrgang 8 … </vt:lpstr>
      <vt:lpstr>Im zweiten Halbjahr von  Jahrgang 8 </vt:lpstr>
      <vt:lpstr>Was könnte zum Beispiel                                       bedeuten?</vt:lpstr>
      <vt:lpstr>Cäsar-Chiffre </vt:lpstr>
      <vt:lpstr>Was könnte das Wort bedeuten?                                       </vt:lpstr>
      <vt:lpstr>Am Ende vom ersten Halbjahr in Jahrgang 9 … </vt:lpstr>
      <vt:lpstr>Am Ende vom zweiten Halbjahr in Jahrgang 9 … </vt:lpstr>
      <vt:lpstr>Welchen Weg legt meine Jeans zurück?</vt:lpstr>
      <vt:lpstr>Am Ende von Jahrgang 10 … </vt:lpstr>
      <vt:lpstr>Und für alle Jahrgänge gilt: </vt:lpstr>
      <vt:lpstr>Wie hilft mir das Fach (später) weiter?</vt:lpstr>
      <vt:lpstr>Für welche Berufsfelder wäre  MeNaUm die richtige Wahl?</vt:lpstr>
      <vt:lpstr>Was sollte ich mitbringen für das Fach? </vt:lpstr>
      <vt:lpstr>Vielen Dank für eure und Ihre Aufmerksamkeit!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Informationen zur  Wahl des 4. Hauptfaches</dc:title>
  <dc:creator>Barszus, Stefanie</dc:creator>
  <cp:lastModifiedBy>Barszus, Stefanie</cp:lastModifiedBy>
  <cp:revision>44</cp:revision>
  <dcterms:created xsi:type="dcterms:W3CDTF">2022-03-24T10:01:17Z</dcterms:created>
  <dcterms:modified xsi:type="dcterms:W3CDTF">2022-03-24T11:47:41Z</dcterms:modified>
</cp:coreProperties>
</file>